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62" r:id="rId9"/>
    <p:sldId id="263" r:id="rId10"/>
    <p:sldId id="313" r:id="rId11"/>
    <p:sldId id="264" r:id="rId12"/>
    <p:sldId id="265" r:id="rId13"/>
    <p:sldId id="266" r:id="rId14"/>
    <p:sldId id="267" r:id="rId15"/>
    <p:sldId id="315" r:id="rId16"/>
    <p:sldId id="314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1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5299" y="645900"/>
            <a:ext cx="14252575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05500" y="2716417"/>
            <a:ext cx="3696335" cy="5379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E1E4E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620499" y="3491193"/>
            <a:ext cx="4214494" cy="5326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0062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825" y="539467"/>
            <a:ext cx="17079414" cy="1732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4977" y="2602595"/>
            <a:ext cx="9838045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7525" y="9450276"/>
            <a:ext cx="462829" cy="373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629A"/>
                </a:solidFill>
                <a:latin typeface="Verdana"/>
                <a:cs typeface="Verdana"/>
              </a:defRPr>
            </a:lvl1pPr>
          </a:lstStyle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‹#›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kennyyu@fb.co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3088" y="9207334"/>
            <a:ext cx="2254250" cy="248285"/>
          </a:xfrm>
          <a:custGeom>
            <a:avLst/>
            <a:gdLst/>
            <a:ahLst/>
            <a:cxnLst/>
            <a:rect l="l" t="t" r="r" b="b"/>
            <a:pathLst>
              <a:path w="2254250" h="248284">
                <a:moveTo>
                  <a:pt x="636474" y="247690"/>
                </a:moveTo>
                <a:lnTo>
                  <a:pt x="631362" y="247690"/>
                </a:lnTo>
                <a:lnTo>
                  <a:pt x="583127" y="238950"/>
                </a:lnTo>
                <a:lnTo>
                  <a:pt x="545985" y="214232"/>
                </a:lnTo>
                <a:lnTo>
                  <a:pt x="522107" y="175792"/>
                </a:lnTo>
                <a:lnTo>
                  <a:pt x="513665" y="125886"/>
                </a:lnTo>
                <a:lnTo>
                  <a:pt x="519874" y="89566"/>
                </a:lnTo>
                <a:lnTo>
                  <a:pt x="522438" y="74868"/>
                </a:lnTo>
                <a:lnTo>
                  <a:pt x="546728" y="35181"/>
                </a:lnTo>
                <a:lnTo>
                  <a:pt x="584139" y="9259"/>
                </a:lnTo>
                <a:lnTo>
                  <a:pt x="631987" y="0"/>
                </a:lnTo>
                <a:lnTo>
                  <a:pt x="637204" y="0"/>
                </a:lnTo>
                <a:lnTo>
                  <a:pt x="667979" y="3960"/>
                </a:lnTo>
                <a:lnTo>
                  <a:pt x="694500" y="15080"/>
                </a:lnTo>
                <a:lnTo>
                  <a:pt x="716188" y="32214"/>
                </a:lnTo>
                <a:lnTo>
                  <a:pt x="721107" y="38862"/>
                </a:lnTo>
                <a:lnTo>
                  <a:pt x="630735" y="38862"/>
                </a:lnTo>
                <a:lnTo>
                  <a:pt x="600672" y="45096"/>
                </a:lnTo>
                <a:lnTo>
                  <a:pt x="577261" y="62597"/>
                </a:lnTo>
                <a:lnTo>
                  <a:pt x="562067" y="89566"/>
                </a:lnTo>
                <a:lnTo>
                  <a:pt x="556654" y="124200"/>
                </a:lnTo>
                <a:lnTo>
                  <a:pt x="561993" y="158786"/>
                </a:lnTo>
                <a:lnTo>
                  <a:pt x="577065" y="185478"/>
                </a:lnTo>
                <a:lnTo>
                  <a:pt x="600452" y="202671"/>
                </a:lnTo>
                <a:lnTo>
                  <a:pt x="630735" y="208759"/>
                </a:lnTo>
                <a:lnTo>
                  <a:pt x="725958" y="208759"/>
                </a:lnTo>
                <a:lnTo>
                  <a:pt x="714255" y="221624"/>
                </a:lnTo>
                <a:lnTo>
                  <a:pt x="692335" y="235698"/>
                </a:lnTo>
                <a:lnTo>
                  <a:pt x="666170" y="244590"/>
                </a:lnTo>
                <a:lnTo>
                  <a:pt x="636474" y="247690"/>
                </a:lnTo>
                <a:close/>
              </a:path>
              <a:path w="2254250" h="248284">
                <a:moveTo>
                  <a:pt x="699309" y="74868"/>
                </a:moveTo>
                <a:lnTo>
                  <a:pt x="696678" y="74868"/>
                </a:lnTo>
                <a:lnTo>
                  <a:pt x="695321" y="72311"/>
                </a:lnTo>
                <a:lnTo>
                  <a:pt x="684635" y="57874"/>
                </a:lnTo>
                <a:lnTo>
                  <a:pt x="671336" y="47399"/>
                </a:lnTo>
                <a:lnTo>
                  <a:pt x="655162" y="41018"/>
                </a:lnTo>
                <a:lnTo>
                  <a:pt x="635848" y="38862"/>
                </a:lnTo>
                <a:lnTo>
                  <a:pt x="721107" y="38862"/>
                </a:lnTo>
                <a:lnTo>
                  <a:pt x="732467" y="54216"/>
                </a:lnTo>
                <a:lnTo>
                  <a:pt x="733718" y="56257"/>
                </a:lnTo>
                <a:lnTo>
                  <a:pt x="733424" y="57874"/>
                </a:lnTo>
                <a:lnTo>
                  <a:pt x="733616" y="57874"/>
                </a:lnTo>
                <a:lnTo>
                  <a:pt x="701270" y="73859"/>
                </a:lnTo>
                <a:lnTo>
                  <a:pt x="699309" y="74868"/>
                </a:lnTo>
                <a:close/>
              </a:path>
              <a:path w="2254250" h="248284">
                <a:moveTo>
                  <a:pt x="725958" y="208759"/>
                </a:moveTo>
                <a:lnTo>
                  <a:pt x="635848" y="208759"/>
                </a:lnTo>
                <a:lnTo>
                  <a:pt x="655244" y="207017"/>
                </a:lnTo>
                <a:lnTo>
                  <a:pt x="671247" y="201959"/>
                </a:lnTo>
                <a:lnTo>
                  <a:pt x="671076" y="201959"/>
                </a:lnTo>
                <a:lnTo>
                  <a:pt x="683549" y="194343"/>
                </a:lnTo>
                <a:lnTo>
                  <a:pt x="693965" y="184253"/>
                </a:lnTo>
                <a:lnTo>
                  <a:pt x="695738" y="182373"/>
                </a:lnTo>
                <a:lnTo>
                  <a:pt x="697617" y="182029"/>
                </a:lnTo>
                <a:lnTo>
                  <a:pt x="699599" y="183061"/>
                </a:lnTo>
                <a:lnTo>
                  <a:pt x="730484" y="198049"/>
                </a:lnTo>
                <a:lnTo>
                  <a:pt x="731633" y="198736"/>
                </a:lnTo>
                <a:lnTo>
                  <a:pt x="732154" y="199596"/>
                </a:lnTo>
                <a:lnTo>
                  <a:pt x="732154" y="201305"/>
                </a:lnTo>
                <a:lnTo>
                  <a:pt x="731840" y="201959"/>
                </a:lnTo>
                <a:lnTo>
                  <a:pt x="731215" y="202979"/>
                </a:lnTo>
                <a:lnTo>
                  <a:pt x="725958" y="208759"/>
                </a:lnTo>
                <a:close/>
              </a:path>
              <a:path w="2254250" h="248284">
                <a:moveTo>
                  <a:pt x="1513555" y="247690"/>
                </a:moveTo>
                <a:lnTo>
                  <a:pt x="1508338" y="247690"/>
                </a:lnTo>
                <a:lnTo>
                  <a:pt x="1457517" y="238461"/>
                </a:lnTo>
                <a:lnTo>
                  <a:pt x="1418854" y="212760"/>
                </a:lnTo>
                <a:lnTo>
                  <a:pt x="1394258" y="173562"/>
                </a:lnTo>
                <a:lnTo>
                  <a:pt x="1385635" y="123845"/>
                </a:lnTo>
                <a:lnTo>
                  <a:pt x="1394258" y="74128"/>
                </a:lnTo>
                <a:lnTo>
                  <a:pt x="1418854" y="34930"/>
                </a:lnTo>
                <a:lnTo>
                  <a:pt x="1457517" y="9228"/>
                </a:lnTo>
                <a:lnTo>
                  <a:pt x="1508338" y="0"/>
                </a:lnTo>
                <a:lnTo>
                  <a:pt x="1513555" y="0"/>
                </a:lnTo>
                <a:lnTo>
                  <a:pt x="1564377" y="9228"/>
                </a:lnTo>
                <a:lnTo>
                  <a:pt x="1603040" y="34930"/>
                </a:lnTo>
                <a:lnTo>
                  <a:pt x="1605508" y="38862"/>
                </a:lnTo>
                <a:lnTo>
                  <a:pt x="1508338" y="38862"/>
                </a:lnTo>
                <a:lnTo>
                  <a:pt x="1475239" y="44919"/>
                </a:lnTo>
                <a:lnTo>
                  <a:pt x="1450130" y="62097"/>
                </a:lnTo>
                <a:lnTo>
                  <a:pt x="1434197" y="88903"/>
                </a:lnTo>
                <a:lnTo>
                  <a:pt x="1428623" y="123845"/>
                </a:lnTo>
                <a:lnTo>
                  <a:pt x="1434197" y="158771"/>
                </a:lnTo>
                <a:lnTo>
                  <a:pt x="1450130" y="185554"/>
                </a:lnTo>
                <a:lnTo>
                  <a:pt x="1475239" y="202711"/>
                </a:lnTo>
                <a:lnTo>
                  <a:pt x="1508338" y="208759"/>
                </a:lnTo>
                <a:lnTo>
                  <a:pt x="1605551" y="208759"/>
                </a:lnTo>
                <a:lnTo>
                  <a:pt x="1603040" y="212760"/>
                </a:lnTo>
                <a:lnTo>
                  <a:pt x="1564377" y="238461"/>
                </a:lnTo>
                <a:lnTo>
                  <a:pt x="1513555" y="247690"/>
                </a:lnTo>
                <a:close/>
              </a:path>
              <a:path w="2254250" h="248284">
                <a:moveTo>
                  <a:pt x="1605551" y="208759"/>
                </a:moveTo>
                <a:lnTo>
                  <a:pt x="1513555" y="208759"/>
                </a:lnTo>
                <a:lnTo>
                  <a:pt x="1546672" y="202711"/>
                </a:lnTo>
                <a:lnTo>
                  <a:pt x="1571817" y="185554"/>
                </a:lnTo>
                <a:lnTo>
                  <a:pt x="1587785" y="158771"/>
                </a:lnTo>
                <a:lnTo>
                  <a:pt x="1593375" y="123845"/>
                </a:lnTo>
                <a:lnTo>
                  <a:pt x="1587785" y="88903"/>
                </a:lnTo>
                <a:lnTo>
                  <a:pt x="1571817" y="62097"/>
                </a:lnTo>
                <a:lnTo>
                  <a:pt x="1546672" y="44919"/>
                </a:lnTo>
                <a:lnTo>
                  <a:pt x="1513555" y="38862"/>
                </a:lnTo>
                <a:lnTo>
                  <a:pt x="1605508" y="38862"/>
                </a:lnTo>
                <a:lnTo>
                  <a:pt x="1627638" y="74128"/>
                </a:lnTo>
                <a:lnTo>
                  <a:pt x="1636260" y="123845"/>
                </a:lnTo>
                <a:lnTo>
                  <a:pt x="1627638" y="173562"/>
                </a:lnTo>
                <a:lnTo>
                  <a:pt x="1605551" y="208759"/>
                </a:lnTo>
                <a:close/>
              </a:path>
              <a:path w="2254250" h="248284">
                <a:moveTo>
                  <a:pt x="1833462" y="247690"/>
                </a:moveTo>
                <a:lnTo>
                  <a:pt x="1828349" y="247690"/>
                </a:lnTo>
                <a:lnTo>
                  <a:pt x="1777468" y="238461"/>
                </a:lnTo>
                <a:lnTo>
                  <a:pt x="1738774" y="212760"/>
                </a:lnTo>
                <a:lnTo>
                  <a:pt x="1714166" y="173562"/>
                </a:lnTo>
                <a:lnTo>
                  <a:pt x="1705542" y="123845"/>
                </a:lnTo>
                <a:lnTo>
                  <a:pt x="1714166" y="74128"/>
                </a:lnTo>
                <a:lnTo>
                  <a:pt x="1738774" y="34930"/>
                </a:lnTo>
                <a:lnTo>
                  <a:pt x="1777468" y="9228"/>
                </a:lnTo>
                <a:lnTo>
                  <a:pt x="1828349" y="0"/>
                </a:lnTo>
                <a:lnTo>
                  <a:pt x="1833462" y="0"/>
                </a:lnTo>
                <a:lnTo>
                  <a:pt x="1884301" y="9228"/>
                </a:lnTo>
                <a:lnTo>
                  <a:pt x="1923000" y="34930"/>
                </a:lnTo>
                <a:lnTo>
                  <a:pt x="1925471" y="38862"/>
                </a:lnTo>
                <a:lnTo>
                  <a:pt x="1828349" y="38862"/>
                </a:lnTo>
                <a:lnTo>
                  <a:pt x="1795189" y="44919"/>
                </a:lnTo>
                <a:lnTo>
                  <a:pt x="1770050" y="62097"/>
                </a:lnTo>
                <a:lnTo>
                  <a:pt x="1754106" y="88903"/>
                </a:lnTo>
                <a:lnTo>
                  <a:pt x="1748530" y="123845"/>
                </a:lnTo>
                <a:lnTo>
                  <a:pt x="1754106" y="158771"/>
                </a:lnTo>
                <a:lnTo>
                  <a:pt x="1770050" y="185554"/>
                </a:lnTo>
                <a:lnTo>
                  <a:pt x="1795189" y="202711"/>
                </a:lnTo>
                <a:lnTo>
                  <a:pt x="1828349" y="208759"/>
                </a:lnTo>
                <a:lnTo>
                  <a:pt x="1925514" y="208759"/>
                </a:lnTo>
                <a:lnTo>
                  <a:pt x="1923000" y="212760"/>
                </a:lnTo>
                <a:lnTo>
                  <a:pt x="1884301" y="238461"/>
                </a:lnTo>
                <a:lnTo>
                  <a:pt x="1833462" y="247690"/>
                </a:lnTo>
                <a:close/>
              </a:path>
              <a:path w="2254250" h="248284">
                <a:moveTo>
                  <a:pt x="1925514" y="208759"/>
                </a:moveTo>
                <a:lnTo>
                  <a:pt x="1833462" y="208759"/>
                </a:lnTo>
                <a:lnTo>
                  <a:pt x="1866579" y="202711"/>
                </a:lnTo>
                <a:lnTo>
                  <a:pt x="1891723" y="185554"/>
                </a:lnTo>
                <a:lnTo>
                  <a:pt x="1907693" y="158771"/>
                </a:lnTo>
                <a:lnTo>
                  <a:pt x="1913283" y="123845"/>
                </a:lnTo>
                <a:lnTo>
                  <a:pt x="1907693" y="88903"/>
                </a:lnTo>
                <a:lnTo>
                  <a:pt x="1891723" y="62097"/>
                </a:lnTo>
                <a:lnTo>
                  <a:pt x="1866579" y="44919"/>
                </a:lnTo>
                <a:lnTo>
                  <a:pt x="1833462" y="38862"/>
                </a:lnTo>
                <a:lnTo>
                  <a:pt x="1925471" y="38862"/>
                </a:lnTo>
                <a:lnTo>
                  <a:pt x="1947632" y="74128"/>
                </a:lnTo>
                <a:lnTo>
                  <a:pt x="1956271" y="123845"/>
                </a:lnTo>
                <a:lnTo>
                  <a:pt x="1947632" y="173562"/>
                </a:lnTo>
                <a:lnTo>
                  <a:pt x="1925514" y="208759"/>
                </a:lnTo>
                <a:close/>
              </a:path>
              <a:path w="2254250" h="248284">
                <a:moveTo>
                  <a:pt x="39231" y="243321"/>
                </a:moveTo>
                <a:lnTo>
                  <a:pt x="1356" y="243321"/>
                </a:lnTo>
                <a:lnTo>
                  <a:pt x="0" y="241922"/>
                </a:lnTo>
                <a:lnTo>
                  <a:pt x="0" y="5836"/>
                </a:lnTo>
                <a:lnTo>
                  <a:pt x="1356" y="4507"/>
                </a:lnTo>
                <a:lnTo>
                  <a:pt x="177378" y="4507"/>
                </a:lnTo>
                <a:lnTo>
                  <a:pt x="178735" y="5836"/>
                </a:lnTo>
                <a:lnTo>
                  <a:pt x="178735" y="41339"/>
                </a:lnTo>
                <a:lnTo>
                  <a:pt x="177378" y="42738"/>
                </a:lnTo>
                <a:lnTo>
                  <a:pt x="40588" y="42738"/>
                </a:lnTo>
                <a:lnTo>
                  <a:pt x="40588" y="106874"/>
                </a:lnTo>
                <a:lnTo>
                  <a:pt x="153797" y="106874"/>
                </a:lnTo>
                <a:lnTo>
                  <a:pt x="155258" y="108215"/>
                </a:lnTo>
                <a:lnTo>
                  <a:pt x="155258" y="143706"/>
                </a:lnTo>
                <a:lnTo>
                  <a:pt x="153797" y="145036"/>
                </a:lnTo>
                <a:lnTo>
                  <a:pt x="40588" y="145036"/>
                </a:lnTo>
                <a:lnTo>
                  <a:pt x="40588" y="241922"/>
                </a:lnTo>
                <a:lnTo>
                  <a:pt x="39231" y="243321"/>
                </a:lnTo>
                <a:close/>
              </a:path>
              <a:path w="2254250" h="248284">
                <a:moveTo>
                  <a:pt x="261893" y="243321"/>
                </a:moveTo>
                <a:lnTo>
                  <a:pt x="221618" y="243321"/>
                </a:lnTo>
                <a:lnTo>
                  <a:pt x="220261" y="241979"/>
                </a:lnTo>
                <a:lnTo>
                  <a:pt x="235066" y="193157"/>
                </a:lnTo>
                <a:lnTo>
                  <a:pt x="251445" y="145830"/>
                </a:lnTo>
                <a:lnTo>
                  <a:pt x="269480" y="98655"/>
                </a:lnTo>
                <a:lnTo>
                  <a:pt x="288624" y="52679"/>
                </a:lnTo>
                <a:lnTo>
                  <a:pt x="308324" y="8944"/>
                </a:lnTo>
                <a:lnTo>
                  <a:pt x="311663" y="4507"/>
                </a:lnTo>
                <a:lnTo>
                  <a:pt x="366650" y="4507"/>
                </a:lnTo>
                <a:lnTo>
                  <a:pt x="368529" y="5699"/>
                </a:lnTo>
                <a:lnTo>
                  <a:pt x="370093" y="8944"/>
                </a:lnTo>
                <a:lnTo>
                  <a:pt x="385086" y="42027"/>
                </a:lnTo>
                <a:lnTo>
                  <a:pt x="334409" y="42027"/>
                </a:lnTo>
                <a:lnTo>
                  <a:pt x="323827" y="66105"/>
                </a:lnTo>
                <a:lnTo>
                  <a:pt x="313450" y="91048"/>
                </a:lnTo>
                <a:lnTo>
                  <a:pt x="303406" y="116565"/>
                </a:lnTo>
                <a:lnTo>
                  <a:pt x="293821" y="142364"/>
                </a:lnTo>
                <a:lnTo>
                  <a:pt x="425589" y="142364"/>
                </a:lnTo>
                <a:lnTo>
                  <a:pt x="426903" y="145830"/>
                </a:lnTo>
                <a:lnTo>
                  <a:pt x="438362" y="179185"/>
                </a:lnTo>
                <a:lnTo>
                  <a:pt x="281300" y="179185"/>
                </a:lnTo>
                <a:lnTo>
                  <a:pt x="276375" y="194746"/>
                </a:lnTo>
                <a:lnTo>
                  <a:pt x="271793" y="210156"/>
                </a:lnTo>
                <a:lnTo>
                  <a:pt x="267582" y="225342"/>
                </a:lnTo>
                <a:lnTo>
                  <a:pt x="263326" y="241979"/>
                </a:lnTo>
                <a:lnTo>
                  <a:pt x="263249" y="242278"/>
                </a:lnTo>
                <a:lnTo>
                  <a:pt x="261893" y="243321"/>
                </a:lnTo>
                <a:close/>
              </a:path>
              <a:path w="2254250" h="248284">
                <a:moveTo>
                  <a:pt x="425589" y="142364"/>
                </a:moveTo>
                <a:lnTo>
                  <a:pt x="382823" y="142364"/>
                </a:lnTo>
                <a:lnTo>
                  <a:pt x="373255" y="116565"/>
                </a:lnTo>
                <a:lnTo>
                  <a:pt x="363247" y="91048"/>
                </a:lnTo>
                <a:lnTo>
                  <a:pt x="352906" y="66105"/>
                </a:lnTo>
                <a:lnTo>
                  <a:pt x="342340" y="42027"/>
                </a:lnTo>
                <a:lnTo>
                  <a:pt x="385086" y="42027"/>
                </a:lnTo>
                <a:lnTo>
                  <a:pt x="389913" y="52679"/>
                </a:lnTo>
                <a:lnTo>
                  <a:pt x="409002" y="98655"/>
                </a:lnTo>
                <a:lnTo>
                  <a:pt x="425589" y="142364"/>
                </a:lnTo>
                <a:close/>
              </a:path>
              <a:path w="2254250" h="248284">
                <a:moveTo>
                  <a:pt x="456696" y="243321"/>
                </a:moveTo>
                <a:lnTo>
                  <a:pt x="415065" y="243321"/>
                </a:lnTo>
                <a:lnTo>
                  <a:pt x="413708" y="242278"/>
                </a:lnTo>
                <a:lnTo>
                  <a:pt x="409315" y="225342"/>
                </a:lnTo>
                <a:lnTo>
                  <a:pt x="405061" y="210156"/>
                </a:lnTo>
                <a:lnTo>
                  <a:pt x="400436" y="194746"/>
                </a:lnTo>
                <a:lnTo>
                  <a:pt x="395448" y="179185"/>
                </a:lnTo>
                <a:lnTo>
                  <a:pt x="438362" y="179185"/>
                </a:lnTo>
                <a:lnTo>
                  <a:pt x="443162" y="193157"/>
                </a:lnTo>
                <a:lnTo>
                  <a:pt x="458053" y="241979"/>
                </a:lnTo>
                <a:lnTo>
                  <a:pt x="456696" y="243321"/>
                </a:lnTo>
                <a:close/>
              </a:path>
              <a:path w="2254250" h="248284">
                <a:moveTo>
                  <a:pt x="1004585" y="243321"/>
                </a:moveTo>
                <a:lnTo>
                  <a:pt x="821468" y="243321"/>
                </a:lnTo>
                <a:lnTo>
                  <a:pt x="820112" y="241922"/>
                </a:lnTo>
                <a:lnTo>
                  <a:pt x="820112" y="5836"/>
                </a:lnTo>
                <a:lnTo>
                  <a:pt x="821468" y="4507"/>
                </a:lnTo>
                <a:lnTo>
                  <a:pt x="1001560" y="4507"/>
                </a:lnTo>
                <a:lnTo>
                  <a:pt x="1002917" y="5836"/>
                </a:lnTo>
                <a:lnTo>
                  <a:pt x="1002917" y="41339"/>
                </a:lnTo>
                <a:lnTo>
                  <a:pt x="1001560" y="42738"/>
                </a:lnTo>
                <a:lnTo>
                  <a:pt x="860700" y="42738"/>
                </a:lnTo>
                <a:lnTo>
                  <a:pt x="860700" y="104832"/>
                </a:lnTo>
                <a:lnTo>
                  <a:pt x="975579" y="104832"/>
                </a:lnTo>
                <a:lnTo>
                  <a:pt x="977040" y="106163"/>
                </a:lnTo>
                <a:lnTo>
                  <a:pt x="977040" y="141309"/>
                </a:lnTo>
                <a:lnTo>
                  <a:pt x="975579" y="142639"/>
                </a:lnTo>
                <a:lnTo>
                  <a:pt x="860700" y="142639"/>
                </a:lnTo>
                <a:lnTo>
                  <a:pt x="860700" y="205089"/>
                </a:lnTo>
                <a:lnTo>
                  <a:pt x="1004585" y="205089"/>
                </a:lnTo>
                <a:lnTo>
                  <a:pt x="1006046" y="206499"/>
                </a:lnTo>
                <a:lnTo>
                  <a:pt x="1006046" y="241922"/>
                </a:lnTo>
                <a:lnTo>
                  <a:pt x="1004585" y="243321"/>
                </a:lnTo>
                <a:close/>
              </a:path>
              <a:path w="2254250" h="248284">
                <a:moveTo>
                  <a:pt x="1224743" y="243321"/>
                </a:moveTo>
                <a:lnTo>
                  <a:pt x="1105273" y="243321"/>
                </a:lnTo>
                <a:lnTo>
                  <a:pt x="1103917" y="241922"/>
                </a:lnTo>
                <a:lnTo>
                  <a:pt x="1103917" y="5836"/>
                </a:lnTo>
                <a:lnTo>
                  <a:pt x="1105273" y="4507"/>
                </a:lnTo>
                <a:lnTo>
                  <a:pt x="1214413" y="4507"/>
                </a:lnTo>
                <a:lnTo>
                  <a:pt x="1250942" y="8542"/>
                </a:lnTo>
                <a:lnTo>
                  <a:pt x="1277591" y="20413"/>
                </a:lnTo>
                <a:lnTo>
                  <a:pt x="1293911" y="39768"/>
                </a:lnTo>
                <a:lnTo>
                  <a:pt x="1294311" y="41683"/>
                </a:lnTo>
                <a:lnTo>
                  <a:pt x="1144610" y="41683"/>
                </a:lnTo>
                <a:lnTo>
                  <a:pt x="1144610" y="105818"/>
                </a:lnTo>
                <a:lnTo>
                  <a:pt x="1281627" y="105818"/>
                </a:lnTo>
                <a:lnTo>
                  <a:pt x="1276869" y="110049"/>
                </a:lnTo>
                <a:lnTo>
                  <a:pt x="1259174" y="117790"/>
                </a:lnTo>
                <a:lnTo>
                  <a:pt x="1283631" y="126420"/>
                </a:lnTo>
                <a:lnTo>
                  <a:pt x="1300507" y="139789"/>
                </a:lnTo>
                <a:lnTo>
                  <a:pt x="1301757" y="142009"/>
                </a:lnTo>
                <a:lnTo>
                  <a:pt x="1144610" y="142009"/>
                </a:lnTo>
                <a:lnTo>
                  <a:pt x="1144610" y="206144"/>
                </a:lnTo>
                <a:lnTo>
                  <a:pt x="1307109" y="206144"/>
                </a:lnTo>
                <a:lnTo>
                  <a:pt x="1290295" y="226218"/>
                </a:lnTo>
                <a:lnTo>
                  <a:pt x="1262459" y="238955"/>
                </a:lnTo>
                <a:lnTo>
                  <a:pt x="1224743" y="243321"/>
                </a:lnTo>
                <a:close/>
              </a:path>
              <a:path w="2254250" h="248284">
                <a:moveTo>
                  <a:pt x="1281627" y="105818"/>
                </a:moveTo>
                <a:lnTo>
                  <a:pt x="1213474" y="105818"/>
                </a:lnTo>
                <a:lnTo>
                  <a:pt x="1233547" y="103907"/>
                </a:lnTo>
                <a:lnTo>
                  <a:pt x="1247594" y="98052"/>
                </a:lnTo>
                <a:lnTo>
                  <a:pt x="1255850" y="88074"/>
                </a:lnTo>
                <a:lnTo>
                  <a:pt x="1258549" y="73791"/>
                </a:lnTo>
                <a:lnTo>
                  <a:pt x="1255850" y="59491"/>
                </a:lnTo>
                <a:lnTo>
                  <a:pt x="1247594" y="49485"/>
                </a:lnTo>
                <a:lnTo>
                  <a:pt x="1233547" y="43606"/>
                </a:lnTo>
                <a:lnTo>
                  <a:pt x="1213474" y="41683"/>
                </a:lnTo>
                <a:lnTo>
                  <a:pt x="1294311" y="41683"/>
                </a:lnTo>
                <a:lnTo>
                  <a:pt x="1299450" y="66257"/>
                </a:lnTo>
                <a:lnTo>
                  <a:pt x="1296958" y="84260"/>
                </a:lnTo>
                <a:lnTo>
                  <a:pt x="1289447" y="98865"/>
                </a:lnTo>
                <a:lnTo>
                  <a:pt x="1281627" y="105818"/>
                </a:lnTo>
                <a:close/>
              </a:path>
              <a:path w="2254250" h="248284">
                <a:moveTo>
                  <a:pt x="1307109" y="206144"/>
                </a:moveTo>
                <a:lnTo>
                  <a:pt x="1224950" y="206144"/>
                </a:lnTo>
                <a:lnTo>
                  <a:pt x="1246094" y="204305"/>
                </a:lnTo>
                <a:lnTo>
                  <a:pt x="1260662" y="198580"/>
                </a:lnTo>
                <a:lnTo>
                  <a:pt x="1269088" y="188666"/>
                </a:lnTo>
                <a:lnTo>
                  <a:pt x="1271800" y="174254"/>
                </a:lnTo>
                <a:lnTo>
                  <a:pt x="1269014" y="159860"/>
                </a:lnTo>
                <a:lnTo>
                  <a:pt x="1260466" y="149815"/>
                </a:lnTo>
                <a:lnTo>
                  <a:pt x="1245873" y="143929"/>
                </a:lnTo>
                <a:lnTo>
                  <a:pt x="1224950" y="142009"/>
                </a:lnTo>
                <a:lnTo>
                  <a:pt x="1301757" y="142009"/>
                </a:lnTo>
                <a:lnTo>
                  <a:pt x="1310281" y="157155"/>
                </a:lnTo>
                <a:lnTo>
                  <a:pt x="1313433" y="177774"/>
                </a:lnTo>
                <a:lnTo>
                  <a:pt x="1307528" y="205645"/>
                </a:lnTo>
                <a:lnTo>
                  <a:pt x="1307109" y="206144"/>
                </a:lnTo>
                <a:close/>
              </a:path>
              <a:path w="2254250" h="248284">
                <a:moveTo>
                  <a:pt x="2080435" y="243321"/>
                </a:moveTo>
                <a:lnTo>
                  <a:pt x="2042560" y="243321"/>
                </a:lnTo>
                <a:lnTo>
                  <a:pt x="2041204" y="241922"/>
                </a:lnTo>
                <a:lnTo>
                  <a:pt x="2041204" y="5836"/>
                </a:lnTo>
                <a:lnTo>
                  <a:pt x="2042560" y="4507"/>
                </a:lnTo>
                <a:lnTo>
                  <a:pt x="2080435" y="4507"/>
                </a:lnTo>
                <a:lnTo>
                  <a:pt x="2081792" y="5836"/>
                </a:lnTo>
                <a:lnTo>
                  <a:pt x="2081792" y="102092"/>
                </a:lnTo>
                <a:lnTo>
                  <a:pt x="2153229" y="102092"/>
                </a:lnTo>
                <a:lnTo>
                  <a:pt x="2132918" y="120324"/>
                </a:lnTo>
                <a:lnTo>
                  <a:pt x="2156719" y="141309"/>
                </a:lnTo>
                <a:lnTo>
                  <a:pt x="2081792" y="141309"/>
                </a:lnTo>
                <a:lnTo>
                  <a:pt x="2081792" y="241922"/>
                </a:lnTo>
                <a:lnTo>
                  <a:pt x="2080435" y="243321"/>
                </a:lnTo>
                <a:close/>
              </a:path>
              <a:path w="2254250" h="248284">
                <a:moveTo>
                  <a:pt x="2153229" y="102092"/>
                </a:moveTo>
                <a:lnTo>
                  <a:pt x="2101929" y="102092"/>
                </a:lnTo>
                <a:lnTo>
                  <a:pt x="2126356" y="79156"/>
                </a:lnTo>
                <a:lnTo>
                  <a:pt x="2149522" y="55525"/>
                </a:lnTo>
                <a:lnTo>
                  <a:pt x="2171142" y="31414"/>
                </a:lnTo>
                <a:lnTo>
                  <a:pt x="2190933" y="7040"/>
                </a:lnTo>
                <a:lnTo>
                  <a:pt x="2192705" y="4828"/>
                </a:lnTo>
                <a:lnTo>
                  <a:pt x="2194062" y="4507"/>
                </a:lnTo>
                <a:lnTo>
                  <a:pt x="2239763" y="4507"/>
                </a:lnTo>
                <a:lnTo>
                  <a:pt x="2240805" y="5539"/>
                </a:lnTo>
                <a:lnTo>
                  <a:pt x="2240805" y="7579"/>
                </a:lnTo>
                <a:lnTo>
                  <a:pt x="2240493" y="8405"/>
                </a:lnTo>
                <a:lnTo>
                  <a:pt x="2239659" y="9437"/>
                </a:lnTo>
                <a:lnTo>
                  <a:pt x="2212211" y="41804"/>
                </a:lnTo>
                <a:lnTo>
                  <a:pt x="2185115" y="71086"/>
                </a:lnTo>
                <a:lnTo>
                  <a:pt x="2158606" y="97266"/>
                </a:lnTo>
                <a:lnTo>
                  <a:pt x="2153229" y="102092"/>
                </a:lnTo>
                <a:close/>
              </a:path>
              <a:path w="2254250" h="248284">
                <a:moveTo>
                  <a:pt x="2252700" y="243321"/>
                </a:moveTo>
                <a:lnTo>
                  <a:pt x="2203035" y="243321"/>
                </a:lnTo>
                <a:lnTo>
                  <a:pt x="2201887" y="242656"/>
                </a:lnTo>
                <a:lnTo>
                  <a:pt x="2200009" y="240442"/>
                </a:lnTo>
                <a:lnTo>
                  <a:pt x="2176023" y="213364"/>
                </a:lnTo>
                <a:lnTo>
                  <a:pt x="2150931" y="187225"/>
                </a:lnTo>
                <a:lnTo>
                  <a:pt x="2125780" y="162912"/>
                </a:lnTo>
                <a:lnTo>
                  <a:pt x="2101617" y="141309"/>
                </a:lnTo>
                <a:lnTo>
                  <a:pt x="2156719" y="141309"/>
                </a:lnTo>
                <a:lnTo>
                  <a:pt x="2194584" y="176991"/>
                </a:lnTo>
                <a:lnTo>
                  <a:pt x="2223832" y="207385"/>
                </a:lnTo>
                <a:lnTo>
                  <a:pt x="2251867" y="239032"/>
                </a:lnTo>
                <a:lnTo>
                  <a:pt x="2253745" y="241246"/>
                </a:lnTo>
                <a:lnTo>
                  <a:pt x="2252700" y="243321"/>
                </a:lnTo>
                <a:close/>
              </a:path>
            </a:pathLst>
          </a:custGeom>
          <a:solidFill>
            <a:srgbClr val="6778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8007" y="9198323"/>
            <a:ext cx="2171444" cy="2569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7822" y="3060941"/>
            <a:ext cx="16188690" cy="21132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007110" marR="5080" indent="-994410">
              <a:lnSpc>
                <a:spcPts val="7800"/>
              </a:lnSpc>
              <a:spcBef>
                <a:spcPts val="1040"/>
              </a:spcBef>
            </a:pPr>
            <a:r>
              <a:rPr sz="7200" spc="-430" dirty="0"/>
              <a:t>Twine:</a:t>
            </a:r>
            <a:r>
              <a:rPr sz="7200" spc="-915" dirty="0"/>
              <a:t> </a:t>
            </a:r>
            <a:r>
              <a:rPr sz="7200" spc="295" dirty="0"/>
              <a:t>A</a:t>
            </a:r>
            <a:r>
              <a:rPr sz="7200" spc="-919" dirty="0"/>
              <a:t> </a:t>
            </a:r>
            <a:r>
              <a:rPr sz="7200" spc="-114" dirty="0"/>
              <a:t>Unified</a:t>
            </a:r>
            <a:r>
              <a:rPr sz="7200" spc="-915" dirty="0"/>
              <a:t> </a:t>
            </a:r>
            <a:r>
              <a:rPr sz="7200" spc="-155" dirty="0"/>
              <a:t>Cluster</a:t>
            </a:r>
            <a:r>
              <a:rPr sz="7200" spc="-915" dirty="0"/>
              <a:t> </a:t>
            </a:r>
            <a:r>
              <a:rPr sz="7200" spc="-185" dirty="0"/>
              <a:t>Management </a:t>
            </a:r>
            <a:r>
              <a:rPr sz="7200" spc="-250" dirty="0"/>
              <a:t>System</a:t>
            </a:r>
            <a:r>
              <a:rPr sz="7200" spc="-925" dirty="0"/>
              <a:t> </a:t>
            </a:r>
            <a:r>
              <a:rPr sz="7200" spc="-135" dirty="0"/>
              <a:t>for</a:t>
            </a:r>
            <a:r>
              <a:rPr sz="7200" spc="-919" dirty="0"/>
              <a:t> </a:t>
            </a:r>
            <a:r>
              <a:rPr sz="7200" spc="-260" dirty="0"/>
              <a:t>Shared</a:t>
            </a:r>
            <a:r>
              <a:rPr sz="7200" spc="-915" dirty="0"/>
              <a:t> </a:t>
            </a:r>
            <a:r>
              <a:rPr sz="7200" spc="-140" dirty="0"/>
              <a:t>Infrastructure</a:t>
            </a:r>
            <a:endParaRPr sz="7200" dirty="0"/>
          </a:p>
        </p:txBody>
      </p:sp>
      <p:sp>
        <p:nvSpPr>
          <p:cNvPr id="5" name="object 5"/>
          <p:cNvSpPr txBox="1"/>
          <p:nvPr/>
        </p:nvSpPr>
        <p:spPr>
          <a:xfrm>
            <a:off x="2639704" y="5309382"/>
            <a:ext cx="12918440" cy="22161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Chunqiang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04" dirty="0">
                <a:solidFill>
                  <a:srgbClr val="67788A"/>
                </a:solidFill>
                <a:latin typeface="Verdana"/>
                <a:cs typeface="Verdana"/>
              </a:rPr>
              <a:t>Tang,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b="1" spc="-110" dirty="0">
                <a:solidFill>
                  <a:srgbClr val="67788A"/>
                </a:solidFill>
                <a:latin typeface="Tahoma"/>
                <a:cs typeface="Tahoma"/>
              </a:rPr>
              <a:t>Kenny</a:t>
            </a:r>
            <a:r>
              <a:rPr sz="2600" b="1" spc="-165" dirty="0">
                <a:solidFill>
                  <a:srgbClr val="67788A"/>
                </a:solidFill>
                <a:latin typeface="Tahoma"/>
                <a:cs typeface="Tahoma"/>
              </a:rPr>
              <a:t> </a:t>
            </a:r>
            <a:r>
              <a:rPr sz="2600" b="1" spc="-270" dirty="0">
                <a:solidFill>
                  <a:srgbClr val="67788A"/>
                </a:solidFill>
                <a:latin typeface="Tahoma"/>
                <a:cs typeface="Tahoma"/>
              </a:rPr>
              <a:t>Yu*</a:t>
            </a:r>
            <a:r>
              <a:rPr sz="2600" spc="-270" dirty="0">
                <a:solidFill>
                  <a:srgbClr val="67788A"/>
                </a:solidFill>
                <a:latin typeface="Verdana"/>
                <a:cs typeface="Verdana"/>
              </a:rPr>
              <a:t>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Kaushik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65" dirty="0">
                <a:solidFill>
                  <a:srgbClr val="67788A"/>
                </a:solidFill>
                <a:latin typeface="Verdana"/>
                <a:cs typeface="Verdana"/>
              </a:rPr>
              <a:t>Veeraraghavan,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50" dirty="0">
                <a:solidFill>
                  <a:srgbClr val="67788A"/>
                </a:solidFill>
                <a:latin typeface="Verdana"/>
                <a:cs typeface="Verdana"/>
              </a:rPr>
              <a:t>Jonathan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Kaldor,</a:t>
            </a:r>
            <a:endParaRPr sz="2600" dirty="0">
              <a:latin typeface="Verdana"/>
              <a:cs typeface="Verdana"/>
            </a:endParaRPr>
          </a:p>
          <a:p>
            <a:pPr marL="12065" marR="5080" algn="ctr">
              <a:lnSpc>
                <a:spcPct val="110600"/>
              </a:lnSpc>
            </a:pP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Scott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Michelson,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Thawan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Kooburat,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Aravind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67788A"/>
                </a:solidFill>
                <a:latin typeface="Verdana"/>
                <a:cs typeface="Verdana"/>
              </a:rPr>
              <a:t>Anbudurai,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5" dirty="0">
                <a:solidFill>
                  <a:srgbClr val="67788A"/>
                </a:solidFill>
                <a:latin typeface="Verdana"/>
                <a:cs typeface="Verdana"/>
              </a:rPr>
              <a:t>Matthew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67788A"/>
                </a:solidFill>
                <a:latin typeface="Verdana"/>
                <a:cs typeface="Verdana"/>
              </a:rPr>
              <a:t>Clark,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Kabir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0" dirty="0">
                <a:solidFill>
                  <a:srgbClr val="67788A"/>
                </a:solidFill>
                <a:latin typeface="Verdana"/>
                <a:cs typeface="Verdana"/>
              </a:rPr>
              <a:t>Gogia,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Long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67788A"/>
                </a:solidFill>
                <a:latin typeface="Verdana"/>
                <a:cs typeface="Verdana"/>
              </a:rPr>
              <a:t>Cheng,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65" dirty="0">
                <a:solidFill>
                  <a:srgbClr val="67788A"/>
                </a:solidFill>
                <a:latin typeface="Verdana"/>
                <a:cs typeface="Verdana"/>
              </a:rPr>
              <a:t>Ben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Christensen,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Alex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Gartrell,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Maxim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Khutornenko,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Sachin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Kulkarni, </a:t>
            </a:r>
            <a:r>
              <a:rPr sz="2600" spc="-60" dirty="0">
                <a:solidFill>
                  <a:srgbClr val="67788A"/>
                </a:solidFill>
                <a:latin typeface="Verdana"/>
                <a:cs typeface="Verdana"/>
              </a:rPr>
              <a:t>Marcin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Pawlowski,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Tuomas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Pelkonen,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67788A"/>
                </a:solidFill>
                <a:latin typeface="Verdana"/>
                <a:cs typeface="Verdana"/>
              </a:rPr>
              <a:t>Andre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Rodrigues,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Rounak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Tibrewal,</a:t>
            </a:r>
            <a:endParaRPr sz="26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600" spc="-120" dirty="0">
                <a:solidFill>
                  <a:srgbClr val="67788A"/>
                </a:solidFill>
                <a:latin typeface="Verdana"/>
                <a:cs typeface="Verdana"/>
              </a:rPr>
              <a:t>Vaishnavi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67788A"/>
                </a:solidFill>
                <a:latin typeface="Verdana"/>
                <a:cs typeface="Verdana"/>
              </a:rPr>
              <a:t>Venkatesan,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67788A"/>
                </a:solidFill>
                <a:latin typeface="Verdana"/>
                <a:cs typeface="Verdana"/>
              </a:rPr>
              <a:t>and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67788A"/>
                </a:solidFill>
                <a:latin typeface="Verdana"/>
                <a:cs typeface="Verdana"/>
              </a:rPr>
              <a:t>Peter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Zhang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99" y="9168490"/>
            <a:ext cx="13919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solidFill>
                  <a:srgbClr val="00629A"/>
                </a:solidFill>
                <a:latin typeface="Verdana"/>
                <a:cs typeface="Verdana"/>
              </a:rPr>
              <a:t>OSDI</a:t>
            </a:r>
            <a:r>
              <a:rPr sz="2000" spc="-22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00629A"/>
                </a:solidFill>
                <a:latin typeface="Verdana"/>
                <a:cs typeface="Verdana"/>
              </a:rPr>
              <a:t>2020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6E774-D1D0-86E7-95B6-0F8D2489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EF678D-5103-78B9-55C6-5BDDC7728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40" dirty="0"/>
              <a:t> </a:t>
            </a:r>
            <a:r>
              <a:rPr spc="-10" dirty="0"/>
              <a:t>if</a:t>
            </a:r>
            <a:r>
              <a:rPr spc="-645" dirty="0"/>
              <a:t> </a:t>
            </a:r>
            <a:r>
              <a:rPr spc="-125" dirty="0"/>
              <a:t>we</a:t>
            </a:r>
            <a:r>
              <a:rPr spc="-645" dirty="0"/>
              <a:t> </a:t>
            </a:r>
            <a:r>
              <a:rPr spc="-155" dirty="0"/>
              <a:t>used</a:t>
            </a:r>
            <a:r>
              <a:rPr spc="-640" dirty="0"/>
              <a:t> </a:t>
            </a:r>
            <a:r>
              <a:rPr spc="-120" dirty="0"/>
              <a:t>Kubernetes?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0B58CA7-758F-48A2-0113-1A27D1807BA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10</a:t>
            </a:fld>
            <a:endParaRPr spc="10" dirty="0">
              <a:solidFill>
                <a:srgbClr val="E1E4E4"/>
              </a:solidFill>
            </a:endParaRPr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41FC6C7C-88B4-D5C2-6686-B116EF69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9271"/>
            <a:ext cx="10371428" cy="5771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CBDCE1-271D-8A41-CA72-94C6D497178D}"/>
              </a:ext>
            </a:extLst>
          </p:cNvPr>
          <p:cNvSpPr txBox="1"/>
          <p:nvPr/>
        </p:nvSpPr>
        <p:spPr>
          <a:xfrm>
            <a:off x="800354" y="1943100"/>
            <a:ext cx="95628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/>
              <a:t>Center API needs to keep the global state and commit all action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521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40" dirty="0"/>
              <a:t> </a:t>
            </a:r>
            <a:r>
              <a:rPr spc="-10" dirty="0"/>
              <a:t>if</a:t>
            </a:r>
            <a:r>
              <a:rPr spc="-645" dirty="0"/>
              <a:t> </a:t>
            </a:r>
            <a:r>
              <a:rPr spc="-125" dirty="0"/>
              <a:t>we</a:t>
            </a:r>
            <a:r>
              <a:rPr spc="-645" dirty="0"/>
              <a:t> </a:t>
            </a:r>
            <a:r>
              <a:rPr spc="-155" dirty="0"/>
              <a:t>used</a:t>
            </a:r>
            <a:r>
              <a:rPr spc="-640" dirty="0"/>
              <a:t> </a:t>
            </a:r>
            <a:r>
              <a:rPr spc="-120" dirty="0"/>
              <a:t>Kubernetes?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782" y="3343394"/>
            <a:ext cx="13905586" cy="66276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11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40" dirty="0"/>
              <a:t> </a:t>
            </a:r>
            <a:r>
              <a:rPr spc="-10" dirty="0"/>
              <a:t>if</a:t>
            </a:r>
            <a:r>
              <a:rPr spc="-645" dirty="0"/>
              <a:t> </a:t>
            </a:r>
            <a:r>
              <a:rPr spc="-125" dirty="0"/>
              <a:t>we</a:t>
            </a:r>
            <a:r>
              <a:rPr spc="-645" dirty="0"/>
              <a:t> </a:t>
            </a:r>
            <a:r>
              <a:rPr spc="-155" dirty="0"/>
              <a:t>used</a:t>
            </a:r>
            <a:r>
              <a:rPr spc="-640" dirty="0"/>
              <a:t> </a:t>
            </a:r>
            <a:r>
              <a:rPr spc="-120" dirty="0"/>
              <a:t>Kubernetes?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794" y="1774425"/>
            <a:ext cx="13905586" cy="81798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5255" y="9450276"/>
            <a:ext cx="316230" cy="3530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000" spc="-105" dirty="0">
                <a:solidFill>
                  <a:srgbClr val="00629A"/>
                </a:solidFill>
                <a:latin typeface="Verdana"/>
                <a:cs typeface="Verdana"/>
              </a:rPr>
              <a:t>10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067" y="644629"/>
            <a:ext cx="8985250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110"/>
              </a:spcBef>
            </a:pPr>
            <a:r>
              <a:rPr sz="5000" spc="-105" dirty="0">
                <a:solidFill>
                  <a:srgbClr val="00629A"/>
                </a:solidFill>
                <a:latin typeface="Verdana"/>
                <a:cs typeface="Verdana"/>
              </a:rPr>
              <a:t>What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0" dirty="0">
                <a:solidFill>
                  <a:srgbClr val="00629A"/>
                </a:solidFill>
                <a:latin typeface="Verdana"/>
                <a:cs typeface="Verdana"/>
              </a:rPr>
              <a:t>if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00629A"/>
                </a:solidFill>
                <a:latin typeface="Verdana"/>
                <a:cs typeface="Verdana"/>
              </a:rPr>
              <a:t>we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55" dirty="0">
                <a:solidFill>
                  <a:srgbClr val="00629A"/>
                </a:solidFill>
                <a:latin typeface="Verdana"/>
                <a:cs typeface="Verdana"/>
              </a:rPr>
              <a:t>used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30" dirty="0">
                <a:solidFill>
                  <a:srgbClr val="00629A"/>
                </a:solidFill>
                <a:latin typeface="Verdana"/>
                <a:cs typeface="Verdana"/>
              </a:rPr>
              <a:t>Kubernetes?</a:t>
            </a: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600"/>
              </a:spcBef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000" spc="-390" dirty="0">
                <a:solidFill>
                  <a:srgbClr val="00629A"/>
                </a:solidFill>
                <a:latin typeface="Verdana"/>
                <a:cs typeface="Verdana"/>
              </a:rPr>
              <a:t>11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2379" y="1512000"/>
              <a:ext cx="13922340" cy="8470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4" y="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4687" y="-4687"/>
            <a:ext cx="18297525" cy="10296525"/>
            <a:chOff x="-4687" y="-4687"/>
            <a:chExt cx="18297525" cy="10296525"/>
          </a:xfrm>
        </p:grpSpPr>
        <p:sp>
          <p:nvSpPr>
            <p:cNvPr id="8" name="object 8"/>
            <p:cNvSpPr/>
            <p:nvPr/>
          </p:nvSpPr>
          <p:spPr>
            <a:xfrm>
              <a:off x="74" y="74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650" y="3365099"/>
              <a:ext cx="13743305" cy="3557270"/>
            </a:xfrm>
            <a:custGeom>
              <a:avLst/>
              <a:gdLst/>
              <a:ahLst/>
              <a:cxnLst/>
              <a:rect l="l" t="t" r="r" b="b"/>
              <a:pathLst>
                <a:path w="13743305" h="3557270">
                  <a:moveTo>
                    <a:pt x="13742699" y="3556799"/>
                  </a:moveTo>
                  <a:lnTo>
                    <a:pt x="0" y="35567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3556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72650" y="3365100"/>
            <a:ext cx="13743305" cy="3557270"/>
          </a:xfrm>
          <a:prstGeom prst="rect">
            <a:avLst/>
          </a:prstGeom>
          <a:ln w="38099">
            <a:solidFill>
              <a:srgbClr val="67788A"/>
            </a:solidFill>
          </a:ln>
        </p:spPr>
        <p:txBody>
          <a:bodyPr vert="horz" wrap="square" lIns="0" tIns="754380" rIns="0" bIns="0" rtlCol="0">
            <a:spAutoFit/>
          </a:bodyPr>
          <a:lstStyle/>
          <a:p>
            <a:pPr marL="2686050" marR="2111375" indent="-568960">
              <a:lnSpc>
                <a:spcPct val="100000"/>
              </a:lnSpc>
              <a:spcBef>
                <a:spcPts val="5940"/>
              </a:spcBef>
            </a:pPr>
            <a:r>
              <a:rPr sz="6500" b="1" spc="-630" dirty="0">
                <a:latin typeface="Verdana"/>
                <a:cs typeface="Verdana"/>
              </a:rPr>
              <a:t>Intuition:</a:t>
            </a:r>
            <a:r>
              <a:rPr sz="6500" b="1" spc="-765" dirty="0">
                <a:latin typeface="Verdana"/>
                <a:cs typeface="Verdana"/>
              </a:rPr>
              <a:t> </a:t>
            </a:r>
            <a:r>
              <a:rPr sz="6500" spc="-114" dirty="0"/>
              <a:t>Make</a:t>
            </a:r>
            <a:r>
              <a:rPr sz="6500" spc="-819" dirty="0"/>
              <a:t> </a:t>
            </a:r>
            <a:r>
              <a:rPr sz="6500" spc="-125" dirty="0"/>
              <a:t>machine </a:t>
            </a:r>
            <a:r>
              <a:rPr sz="6500" spc="-150" dirty="0"/>
              <a:t>assignment</a:t>
            </a:r>
            <a:r>
              <a:rPr sz="6500" spc="-850" dirty="0"/>
              <a:t> </a:t>
            </a:r>
            <a:r>
              <a:rPr sz="6500" spc="-50" dirty="0"/>
              <a:t>dynamic.</a:t>
            </a:r>
            <a:endParaRPr sz="6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30" dirty="0"/>
              <a:t> </a:t>
            </a:r>
            <a:r>
              <a:rPr spc="-95" dirty="0"/>
              <a:t>does</a:t>
            </a:r>
            <a:r>
              <a:rPr spc="-630" dirty="0"/>
              <a:t> </a:t>
            </a:r>
            <a:r>
              <a:rPr spc="-155" dirty="0"/>
              <a:t>Twine</a:t>
            </a:r>
            <a:r>
              <a:rPr spc="-635" dirty="0"/>
              <a:t> </a:t>
            </a:r>
            <a:r>
              <a:rPr spc="-170" dirty="0"/>
              <a:t>avoid</a:t>
            </a:r>
            <a:r>
              <a:rPr spc="-630" dirty="0"/>
              <a:t> </a:t>
            </a:r>
            <a:r>
              <a:rPr spc="-145" dirty="0"/>
              <a:t>stranded</a:t>
            </a:r>
            <a:r>
              <a:rPr spc="-625" dirty="0"/>
              <a:t> </a:t>
            </a:r>
            <a:r>
              <a:rPr spc="-50" dirty="0"/>
              <a:t>capacity?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B3ED4E-782C-2E3C-570F-9E08EDC07601}"/>
              </a:ext>
            </a:extLst>
          </p:cNvPr>
          <p:cNvSpPr txBox="1"/>
          <p:nvPr/>
        </p:nvSpPr>
        <p:spPr>
          <a:xfrm>
            <a:off x="781825" y="3619500"/>
            <a:ext cx="11714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sz="3600" dirty="0"/>
              <a:t>  A machine is either free or assigned to an entitlement, and it can be dynamically reassigned from one entitlement to an other.</a:t>
            </a:r>
          </a:p>
          <a:p>
            <a:pPr rtl="0"/>
            <a:endParaRPr lang="en-US" altLang="zh-CN" sz="3600" dirty="0"/>
          </a:p>
          <a:p>
            <a:pPr rtl="0"/>
            <a:r>
              <a:rPr lang="en-US" altLang="zh-CN" sz="3600" dirty="0"/>
              <a:t>  An entitlement can consist of machines from different DCs in a region. Existing cluster management systems bind a job to a physical cluster. Twine binds a job to an entitlement.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4228A7-0C34-391E-C18F-4170EF6A4BD3}"/>
              </a:ext>
            </a:extLst>
          </p:cNvPr>
          <p:cNvSpPr txBox="1"/>
          <p:nvPr/>
        </p:nvSpPr>
        <p:spPr>
          <a:xfrm>
            <a:off x="787654" y="21717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Entitlements</a:t>
            </a:r>
            <a:r>
              <a:rPr lang="zh-CN" altLang="en-US" sz="4400" b="1" dirty="0"/>
              <a:t>：</a:t>
            </a:r>
            <a:r>
              <a:rPr lang="en-US" altLang="zh-CN" sz="4400" b="1" dirty="0"/>
              <a:t> 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62667-B9DB-B4CF-1EC6-A1750CBC0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CC18D83-ADD1-8A72-A60F-84C9FEBA2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30" dirty="0"/>
              <a:t> </a:t>
            </a:r>
            <a:r>
              <a:rPr spc="-95" dirty="0"/>
              <a:t>does</a:t>
            </a:r>
            <a:r>
              <a:rPr spc="-630" dirty="0"/>
              <a:t> </a:t>
            </a:r>
            <a:r>
              <a:rPr spc="-155" dirty="0"/>
              <a:t>Twine</a:t>
            </a:r>
            <a:r>
              <a:rPr spc="-635" dirty="0"/>
              <a:t> </a:t>
            </a:r>
            <a:r>
              <a:rPr spc="-170" dirty="0"/>
              <a:t>avoid</a:t>
            </a:r>
            <a:r>
              <a:rPr spc="-630" dirty="0"/>
              <a:t> </a:t>
            </a:r>
            <a:r>
              <a:rPr spc="-145" dirty="0"/>
              <a:t>stranded</a:t>
            </a:r>
            <a:r>
              <a:rPr spc="-625" dirty="0"/>
              <a:t> </a:t>
            </a:r>
            <a:r>
              <a:rPr spc="-50" dirty="0"/>
              <a:t>capacity?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18FA4F4-A7AA-7A94-EE12-D30D9648F0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3ACE56-88F7-E481-610A-875C51C797FE}"/>
              </a:ext>
            </a:extLst>
          </p:cNvPr>
          <p:cNvSpPr txBox="1"/>
          <p:nvPr/>
        </p:nvSpPr>
        <p:spPr>
          <a:xfrm>
            <a:off x="787654" y="21717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Entitlements</a:t>
            </a:r>
            <a:r>
              <a:rPr lang="zh-CN" altLang="en-US" sz="4400" b="1" dirty="0"/>
              <a:t>：</a:t>
            </a:r>
            <a:r>
              <a:rPr lang="en-US" altLang="zh-CN" sz="4400" b="1" dirty="0"/>
              <a:t> </a:t>
            </a:r>
            <a:endParaRPr lang="zh-CN" altLang="en-US" sz="4400" b="1" dirty="0"/>
          </a:p>
        </p:txBody>
      </p:sp>
      <p:pic>
        <p:nvPicPr>
          <p:cNvPr id="6" name="图片 5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80F107CF-09FA-0CA8-6338-498B04F2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95" y="2248261"/>
            <a:ext cx="10843969" cy="79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8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8D3B-0E9D-E21E-658B-905F4087B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ED3981C-2C56-C15E-94AC-6F17B42EF5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273" y="1491606"/>
            <a:ext cx="14168179" cy="6852294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7CBC9AC-E7AC-7864-2FBB-B9536650B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30" dirty="0"/>
              <a:t> </a:t>
            </a:r>
            <a:r>
              <a:rPr spc="-95" dirty="0"/>
              <a:t>does</a:t>
            </a:r>
            <a:r>
              <a:rPr spc="-630" dirty="0"/>
              <a:t> </a:t>
            </a:r>
            <a:r>
              <a:rPr spc="-155" dirty="0"/>
              <a:t>Twine</a:t>
            </a:r>
            <a:r>
              <a:rPr spc="-635" dirty="0"/>
              <a:t> </a:t>
            </a:r>
            <a:r>
              <a:rPr spc="-170" dirty="0"/>
              <a:t>avoid</a:t>
            </a:r>
            <a:r>
              <a:rPr spc="-630" dirty="0"/>
              <a:t> </a:t>
            </a:r>
            <a:r>
              <a:rPr spc="-145" dirty="0"/>
              <a:t>stranded</a:t>
            </a:r>
            <a:r>
              <a:rPr spc="-625" dirty="0"/>
              <a:t> </a:t>
            </a:r>
            <a:r>
              <a:rPr spc="-50" dirty="0"/>
              <a:t>capacity?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EEFB4D-369C-7507-7A26-C47EB1AC053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1430BE-795E-4586-FAB2-2D39A766DA25}"/>
              </a:ext>
            </a:extLst>
          </p:cNvPr>
          <p:cNvSpPr txBox="1"/>
          <p:nvPr/>
        </p:nvSpPr>
        <p:spPr>
          <a:xfrm>
            <a:off x="12877799" y="5448300"/>
            <a:ext cx="4739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sz="3600" b="1" dirty="0"/>
              <a:t>Logical isolation, not physical binding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7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273" y="1512000"/>
            <a:ext cx="14168179" cy="68522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30" dirty="0"/>
              <a:t> </a:t>
            </a:r>
            <a:r>
              <a:rPr spc="-95" dirty="0"/>
              <a:t>does</a:t>
            </a:r>
            <a:r>
              <a:rPr spc="-630" dirty="0"/>
              <a:t> </a:t>
            </a:r>
            <a:r>
              <a:rPr spc="-155" dirty="0"/>
              <a:t>Twine</a:t>
            </a:r>
            <a:r>
              <a:rPr spc="-635" dirty="0"/>
              <a:t> </a:t>
            </a:r>
            <a:r>
              <a:rPr spc="-170" dirty="0"/>
              <a:t>avoid</a:t>
            </a:r>
            <a:r>
              <a:rPr spc="-630" dirty="0"/>
              <a:t> </a:t>
            </a:r>
            <a:r>
              <a:rPr spc="-145" dirty="0"/>
              <a:t>stranded</a:t>
            </a:r>
            <a:r>
              <a:rPr spc="-625" dirty="0"/>
              <a:t> </a:t>
            </a:r>
            <a:r>
              <a:rPr spc="-50" dirty="0"/>
              <a:t>capacity?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292D2E-3814-E91C-E508-0B6258E59956}"/>
              </a:ext>
            </a:extLst>
          </p:cNvPr>
          <p:cNvSpPr txBox="1"/>
          <p:nvPr/>
        </p:nvSpPr>
        <p:spPr>
          <a:xfrm>
            <a:off x="12209552" y="5981700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CN" sz="3600" b="1" dirty="0"/>
              <a:t>dynamic binding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7079414" cy="889737"/>
          </a:xfrm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20" dirty="0"/>
              <a:t> </a:t>
            </a:r>
            <a:r>
              <a:rPr spc="-155" dirty="0"/>
              <a:t>Twine</a:t>
            </a:r>
            <a:r>
              <a:rPr spc="-620" dirty="0"/>
              <a:t> </a:t>
            </a:r>
            <a:r>
              <a:rPr spc="-140" dirty="0"/>
              <a:t>perform</a:t>
            </a:r>
            <a:r>
              <a:rPr spc="-620" dirty="0"/>
              <a:t> </a:t>
            </a:r>
            <a:r>
              <a:rPr spc="-100" dirty="0">
                <a:solidFill>
                  <a:srgbClr val="ED7218"/>
                </a:solidFill>
              </a:rPr>
              <a:t>wide</a:t>
            </a:r>
            <a:r>
              <a:rPr spc="-620" dirty="0">
                <a:solidFill>
                  <a:srgbClr val="ED7218"/>
                </a:solidFill>
              </a:rPr>
              <a:t> </a:t>
            </a:r>
            <a:r>
              <a:rPr spc="-75" dirty="0">
                <a:solidFill>
                  <a:srgbClr val="ED7218"/>
                </a:solidFill>
              </a:rPr>
              <a:t>optimization</a:t>
            </a:r>
            <a:r>
              <a:rPr spc="-75"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825" y="1512000"/>
            <a:ext cx="17072344" cy="8462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11" y="1512000"/>
            <a:ext cx="17024542" cy="84215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7079414" cy="889737"/>
          </a:xfrm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20" dirty="0"/>
              <a:t> </a:t>
            </a:r>
            <a:r>
              <a:rPr spc="-155" dirty="0"/>
              <a:t>Twine</a:t>
            </a:r>
            <a:r>
              <a:rPr spc="-620" dirty="0"/>
              <a:t> </a:t>
            </a:r>
            <a:r>
              <a:rPr spc="-140" dirty="0"/>
              <a:t>perform</a:t>
            </a:r>
            <a:r>
              <a:rPr spc="-620" dirty="0"/>
              <a:t> </a:t>
            </a:r>
            <a:r>
              <a:rPr spc="-100" dirty="0">
                <a:solidFill>
                  <a:srgbClr val="ED7218"/>
                </a:solidFill>
              </a:rPr>
              <a:t>wide</a:t>
            </a:r>
            <a:r>
              <a:rPr spc="-620" dirty="0">
                <a:solidFill>
                  <a:srgbClr val="ED7218"/>
                </a:solidFill>
              </a:rPr>
              <a:t> </a:t>
            </a:r>
            <a:r>
              <a:rPr spc="-75" dirty="0">
                <a:solidFill>
                  <a:srgbClr val="ED7218"/>
                </a:solidFill>
              </a:rPr>
              <a:t>optimization</a:t>
            </a:r>
            <a:r>
              <a:rPr spc="-75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78680" y="9450276"/>
            <a:ext cx="183515" cy="3530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000" spc="-50" dirty="0">
                <a:solidFill>
                  <a:srgbClr val="00629A"/>
                </a:solidFill>
                <a:latin typeface="Verdana"/>
                <a:cs typeface="Verdana"/>
              </a:rPr>
              <a:t>2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96DFB489-9DDF-CD19-8B1D-1B968862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58893"/>
            <a:ext cx="11123809" cy="6257143"/>
          </a:xfrm>
          <a:prstGeom prst="rect">
            <a:avLst/>
          </a:prstGeom>
        </p:spPr>
      </p:pic>
      <p:pic>
        <p:nvPicPr>
          <p:cNvPr id="12" name="图片 11" descr="形状&#10;&#10;AI 生成的内容可能不正确。">
            <a:extLst>
              <a:ext uri="{FF2B5EF4-FFF2-40B4-BE49-F238E27FC236}">
                <a16:creationId xmlns:a16="http://schemas.microsoft.com/office/drawing/2014/main" id="{371B4283-FE00-9767-3A64-C3F0F876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22293"/>
            <a:ext cx="6400800" cy="11493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AD66908-29ED-BA3B-D2D2-D9D3B284ABC9}"/>
              </a:ext>
            </a:extLst>
          </p:cNvPr>
          <p:cNvSpPr txBox="1"/>
          <p:nvPr/>
        </p:nvSpPr>
        <p:spPr>
          <a:xfrm>
            <a:off x="670437" y="999085"/>
            <a:ext cx="1508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</a:rPr>
              <a:t>Server Cluster</a:t>
            </a:r>
            <a:r>
              <a:rPr lang="en-US" altLang="zh-CN" sz="4000" dirty="0">
                <a:solidFill>
                  <a:srgbClr val="0070C0"/>
                </a:solidFill>
              </a:rPr>
              <a:t>: A group of servers that work together as a single system for applications or services.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7079414" cy="16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5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0" dirty="0"/>
              <a:t> </a:t>
            </a:r>
            <a:r>
              <a:rPr spc="-140" dirty="0"/>
              <a:t>perform</a:t>
            </a:r>
            <a:r>
              <a:rPr spc="-620" dirty="0"/>
              <a:t> </a:t>
            </a:r>
            <a:r>
              <a:rPr spc="-100" dirty="0"/>
              <a:t>wide</a:t>
            </a:r>
            <a:r>
              <a:rPr spc="-620" dirty="0"/>
              <a:t> </a:t>
            </a:r>
            <a:r>
              <a:rPr spc="-114" dirty="0"/>
              <a:t>optimization</a:t>
            </a:r>
            <a:r>
              <a:rPr spc="-625" dirty="0"/>
              <a:t> </a:t>
            </a:r>
            <a:r>
              <a:rPr spc="-95" dirty="0"/>
              <a:t>for</a:t>
            </a:r>
            <a:r>
              <a:rPr spc="-610" dirty="0"/>
              <a:t> </a:t>
            </a:r>
            <a:r>
              <a:rPr spc="-280" dirty="0"/>
              <a:t>an </a:t>
            </a:r>
            <a:r>
              <a:rPr spc="-160" dirty="0">
                <a:solidFill>
                  <a:srgbClr val="FF9900"/>
                </a:solidFill>
              </a:rPr>
              <a:t>entire</a:t>
            </a:r>
            <a:r>
              <a:rPr spc="-600" dirty="0">
                <a:solidFill>
                  <a:srgbClr val="FF9900"/>
                </a:solidFill>
              </a:rPr>
              <a:t> </a:t>
            </a:r>
            <a:r>
              <a:rPr spc="-204" dirty="0">
                <a:solidFill>
                  <a:srgbClr val="FF9900"/>
                </a:solidFill>
              </a:rPr>
              <a:t>geographic</a:t>
            </a:r>
            <a:r>
              <a:rPr spc="-595" dirty="0">
                <a:solidFill>
                  <a:srgbClr val="FF9900"/>
                </a:solidFill>
              </a:rPr>
              <a:t> </a:t>
            </a:r>
            <a:r>
              <a:rPr spc="-40" dirty="0">
                <a:solidFill>
                  <a:srgbClr val="FF9900"/>
                </a:solidFill>
              </a:rPr>
              <a:t>region</a:t>
            </a:r>
            <a:r>
              <a:rPr spc="-40"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828675"/>
            <a:ext cx="17968814" cy="53517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5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0" dirty="0"/>
              <a:t> </a:t>
            </a:r>
            <a:r>
              <a:rPr spc="-140" dirty="0"/>
              <a:t>perform</a:t>
            </a:r>
            <a:r>
              <a:rPr spc="-620" dirty="0"/>
              <a:t> </a:t>
            </a:r>
            <a:r>
              <a:rPr spc="-80" dirty="0"/>
              <a:t>fleet-</a:t>
            </a:r>
            <a:r>
              <a:rPr spc="-100" dirty="0"/>
              <a:t>wide</a:t>
            </a:r>
            <a:r>
              <a:rPr spc="-620" dirty="0"/>
              <a:t> </a:t>
            </a:r>
            <a:r>
              <a:rPr spc="-114" dirty="0"/>
              <a:t>optimization</a:t>
            </a:r>
            <a:r>
              <a:rPr spc="-625" dirty="0"/>
              <a:t> </a:t>
            </a:r>
            <a:r>
              <a:rPr spc="-95" dirty="0"/>
              <a:t>for</a:t>
            </a:r>
            <a:r>
              <a:rPr spc="-610" dirty="0"/>
              <a:t> </a:t>
            </a:r>
            <a:r>
              <a:rPr spc="-280" dirty="0"/>
              <a:t>an </a:t>
            </a:r>
            <a:r>
              <a:rPr spc="-160" dirty="0">
                <a:solidFill>
                  <a:srgbClr val="FF9900"/>
                </a:solidFill>
              </a:rPr>
              <a:t>entire</a:t>
            </a:r>
            <a:r>
              <a:rPr spc="-600" dirty="0">
                <a:solidFill>
                  <a:srgbClr val="FF9900"/>
                </a:solidFill>
              </a:rPr>
              <a:t> </a:t>
            </a:r>
            <a:r>
              <a:rPr spc="-204" dirty="0">
                <a:solidFill>
                  <a:srgbClr val="FF9900"/>
                </a:solidFill>
              </a:rPr>
              <a:t>geographic</a:t>
            </a:r>
            <a:r>
              <a:rPr spc="-595" dirty="0">
                <a:solidFill>
                  <a:srgbClr val="FF9900"/>
                </a:solidFill>
              </a:rPr>
              <a:t> </a:t>
            </a:r>
            <a:r>
              <a:rPr spc="-40" dirty="0">
                <a:solidFill>
                  <a:srgbClr val="FF9900"/>
                </a:solidFill>
              </a:rPr>
              <a:t>region</a:t>
            </a:r>
            <a:r>
              <a:rPr spc="-40"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828675"/>
            <a:ext cx="17968814" cy="62221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299" y="645900"/>
            <a:ext cx="124072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35" dirty="0"/>
              <a:t> </a:t>
            </a:r>
            <a:r>
              <a:rPr spc="-135" dirty="0"/>
              <a:t>well</a:t>
            </a:r>
            <a:r>
              <a:rPr spc="-630" dirty="0"/>
              <a:t> </a:t>
            </a:r>
            <a:r>
              <a:rPr spc="-95" dirty="0"/>
              <a:t>does</a:t>
            </a:r>
            <a:r>
              <a:rPr spc="-630" dirty="0"/>
              <a:t> </a:t>
            </a:r>
            <a:r>
              <a:rPr spc="-90" dirty="0"/>
              <a:t>the</a:t>
            </a:r>
            <a:r>
              <a:rPr spc="-640" dirty="0"/>
              <a:t> </a:t>
            </a:r>
            <a:r>
              <a:rPr spc="-155" dirty="0"/>
              <a:t>Twine</a:t>
            </a:r>
            <a:r>
              <a:rPr spc="-635" dirty="0"/>
              <a:t> </a:t>
            </a:r>
            <a:r>
              <a:rPr spc="-140" dirty="0"/>
              <a:t>scheduler</a:t>
            </a:r>
            <a:r>
              <a:rPr spc="-630" dirty="0"/>
              <a:t> </a:t>
            </a:r>
            <a:r>
              <a:rPr spc="-105" dirty="0"/>
              <a:t>scale?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432525"/>
            <a:ext cx="17983212" cy="58410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40" dirty="0"/>
              <a:t> </a:t>
            </a:r>
            <a:r>
              <a:rPr spc="-70" dirty="0"/>
              <a:t>do</a:t>
            </a:r>
            <a:r>
              <a:rPr spc="-635" dirty="0"/>
              <a:t> </a:t>
            </a:r>
            <a:r>
              <a:rPr spc="-125" dirty="0"/>
              <a:t>we</a:t>
            </a:r>
            <a:r>
              <a:rPr spc="-640" dirty="0"/>
              <a:t> </a:t>
            </a:r>
            <a:r>
              <a:rPr spc="-165" dirty="0"/>
              <a:t>mitigate</a:t>
            </a:r>
            <a:r>
              <a:rPr spc="-640" dirty="0"/>
              <a:t> </a:t>
            </a:r>
            <a:r>
              <a:rPr spc="-190" dirty="0"/>
              <a:t>risks</a:t>
            </a:r>
            <a:r>
              <a:rPr spc="-635" dirty="0"/>
              <a:t> </a:t>
            </a:r>
            <a:r>
              <a:rPr spc="-65" dirty="0"/>
              <a:t>with</a:t>
            </a:r>
            <a:r>
              <a:rPr spc="-640" dirty="0"/>
              <a:t> </a:t>
            </a:r>
            <a:r>
              <a:rPr spc="-229" dirty="0"/>
              <a:t>1M</a:t>
            </a:r>
            <a:r>
              <a:rPr spc="-640" dirty="0"/>
              <a:t> </a:t>
            </a:r>
            <a:r>
              <a:rPr spc="-185" dirty="0"/>
              <a:t>machines</a:t>
            </a:r>
            <a:r>
              <a:rPr spc="-640" dirty="0"/>
              <a:t> </a:t>
            </a:r>
            <a:r>
              <a:rPr spc="-25" dirty="0"/>
              <a:t>per </a:t>
            </a:r>
            <a:r>
              <a:rPr spc="-50" dirty="0"/>
              <a:t>deployment?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4693461"/>
            <a:ext cx="8381997" cy="2571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9660" marR="5080" indent="-1077595">
              <a:lnSpc>
                <a:spcPct val="110000"/>
              </a:lnSpc>
              <a:spcBef>
                <a:spcPts val="100"/>
              </a:spcBef>
            </a:pPr>
            <a:r>
              <a:rPr sz="5000" spc="-85" dirty="0">
                <a:solidFill>
                  <a:srgbClr val="00629A"/>
                </a:solidFill>
                <a:latin typeface="Verdana"/>
                <a:cs typeface="Verdana"/>
              </a:rPr>
              <a:t>Control</a:t>
            </a:r>
            <a:r>
              <a:rPr sz="5000" spc="-61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00629A"/>
                </a:solidFill>
                <a:latin typeface="Verdana"/>
                <a:cs typeface="Verdana"/>
              </a:rPr>
              <a:t>plane</a:t>
            </a:r>
            <a:r>
              <a:rPr lang="zh-CN" altLang="en-US" sz="5000" spc="-160" dirty="0">
                <a:solidFill>
                  <a:srgbClr val="00629A"/>
                </a:solidFill>
                <a:latin typeface="Verdana"/>
                <a:cs typeface="Verdana"/>
              </a:rPr>
              <a:t>：</a:t>
            </a:r>
            <a:endParaRPr lang="en-US" altLang="zh-CN" sz="5000" spc="-160" dirty="0">
              <a:solidFill>
                <a:srgbClr val="00629A"/>
              </a:solidFill>
              <a:latin typeface="Verdana"/>
              <a:cs typeface="Verdana"/>
            </a:endParaRPr>
          </a:p>
          <a:p>
            <a:pPr marL="1089660" marR="5080" indent="-1077595">
              <a:lnSpc>
                <a:spcPct val="110000"/>
              </a:lnSpc>
              <a:spcBef>
                <a:spcPts val="100"/>
              </a:spcBef>
            </a:pPr>
            <a:r>
              <a:rPr lang="en-US" altLang="zh-CN" sz="5000" spc="-160" dirty="0">
                <a:solidFill>
                  <a:srgbClr val="00629A"/>
                </a:solidFill>
                <a:latin typeface="Verdana"/>
                <a:cs typeface="Verdana"/>
              </a:rPr>
              <a:t>	the controller of cluster</a:t>
            </a:r>
          </a:p>
          <a:p>
            <a:pPr marL="1089660" marR="5080" indent="-1077595">
              <a:lnSpc>
                <a:spcPct val="110000"/>
              </a:lnSpc>
              <a:spcBef>
                <a:spcPts val="100"/>
              </a:spcBef>
            </a:pPr>
            <a:r>
              <a:rPr lang="en-US" altLang="zh-CN" sz="5400" spc="-160" dirty="0"/>
              <a:t>Should be a global tools</a:t>
            </a:r>
            <a:endParaRPr sz="5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9166" y="4693387"/>
            <a:ext cx="6322862" cy="16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8655" marR="5080" indent="-656590">
              <a:lnSpc>
                <a:spcPct val="110000"/>
              </a:lnSpc>
              <a:spcBef>
                <a:spcPts val="100"/>
              </a:spcBef>
            </a:pPr>
            <a:r>
              <a:rPr sz="5000" spc="-85" dirty="0">
                <a:solidFill>
                  <a:srgbClr val="00629A"/>
                </a:solidFill>
                <a:latin typeface="Verdana"/>
                <a:cs typeface="Verdana"/>
              </a:rPr>
              <a:t>Network</a:t>
            </a:r>
            <a:r>
              <a:rPr sz="5000" spc="-62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75" dirty="0">
                <a:solidFill>
                  <a:srgbClr val="00629A"/>
                </a:solidFill>
                <a:latin typeface="Verdana"/>
                <a:cs typeface="Verdana"/>
              </a:rPr>
              <a:t>partitions </a:t>
            </a:r>
            <a:r>
              <a:rPr sz="5000" spc="-114" dirty="0">
                <a:solidFill>
                  <a:srgbClr val="00629A"/>
                </a:solidFill>
                <a:latin typeface="Verdana"/>
                <a:cs typeface="Verdana"/>
              </a:rPr>
              <a:t>within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lang="en-US" sz="5000" spc="-270" dirty="0">
                <a:solidFill>
                  <a:srgbClr val="00629A"/>
                </a:solidFill>
                <a:latin typeface="Verdana"/>
                <a:cs typeface="Verdana"/>
              </a:rPr>
              <a:t>Application</a:t>
            </a:r>
            <a:endParaRPr sz="50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4469174"/>
            <a:ext cx="0" cy="2541270"/>
          </a:xfrm>
          <a:custGeom>
            <a:avLst/>
            <a:gdLst/>
            <a:ahLst/>
            <a:cxnLst/>
            <a:rect l="l" t="t" r="r" b="b"/>
            <a:pathLst>
              <a:path h="2541270">
                <a:moveTo>
                  <a:pt x="0" y="0"/>
                </a:moveTo>
                <a:lnTo>
                  <a:pt x="0" y="2540699"/>
                </a:lnTo>
              </a:path>
            </a:pathLst>
          </a:custGeom>
          <a:ln w="9524">
            <a:solidFill>
              <a:srgbClr val="E1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5400" y="3624035"/>
            <a:ext cx="14776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9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862443" y="2959822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0315" y="3495022"/>
            <a:ext cx="335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8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1662" y="2786197"/>
            <a:ext cx="1663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6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2044" y="3624047"/>
            <a:ext cx="3719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8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3818" y="8775522"/>
            <a:ext cx="1602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4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15493" y="7626647"/>
            <a:ext cx="320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4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37353" y="8603597"/>
            <a:ext cx="5654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3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Decision</a:t>
            </a:r>
            <a:r>
              <a:rPr spc="-434" dirty="0"/>
              <a:t> </a:t>
            </a:r>
            <a:r>
              <a:rPr spc="-894" dirty="0"/>
              <a:t>1</a:t>
            </a:r>
          </a:p>
          <a:p>
            <a:pPr marL="459740" marR="450850" indent="1905" algn="ctr">
              <a:lnSpc>
                <a:spcPct val="100000"/>
              </a:lnSpc>
              <a:spcBef>
                <a:spcPts val="4950"/>
              </a:spcBef>
            </a:pPr>
            <a:r>
              <a:rPr sz="4000" b="0" spc="-10" dirty="0">
                <a:latin typeface="Verdana"/>
                <a:cs typeface="Verdana"/>
              </a:rPr>
              <a:t>Dynamic machine </a:t>
            </a:r>
            <a:r>
              <a:rPr sz="4000" b="0" spc="-110" dirty="0">
                <a:latin typeface="Verdana"/>
                <a:cs typeface="Verdana"/>
              </a:rPr>
              <a:t>partitioning</a:t>
            </a:r>
            <a:endParaRPr sz="4000">
              <a:latin typeface="Verdana"/>
              <a:cs typeface="Verdana"/>
            </a:endParaRPr>
          </a:p>
          <a:p>
            <a:pPr marL="163830" marR="152400" indent="1163955">
              <a:lnSpc>
                <a:spcPct val="162500"/>
              </a:lnSpc>
            </a:pPr>
            <a:r>
              <a:rPr sz="4000" b="0" spc="-20" dirty="0">
                <a:latin typeface="Verdana"/>
                <a:cs typeface="Verdana"/>
              </a:rPr>
              <a:t>over </a:t>
            </a:r>
            <a:r>
              <a:rPr sz="4000" b="0" spc="-45" dirty="0">
                <a:latin typeface="Verdana"/>
                <a:cs typeface="Verdana"/>
              </a:rPr>
              <a:t>static</a:t>
            </a:r>
            <a:r>
              <a:rPr sz="4000" b="0" spc="-480" dirty="0">
                <a:latin typeface="Verdana"/>
                <a:cs typeface="Verdana"/>
              </a:rPr>
              <a:t> </a:t>
            </a:r>
            <a:r>
              <a:rPr sz="4000" b="0" spc="-75" dirty="0">
                <a:latin typeface="Verdana"/>
                <a:cs typeface="Verdana"/>
              </a:rPr>
              <a:t>clusters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5549" y="2716417"/>
            <a:ext cx="3796665" cy="537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00629A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2</a:t>
            </a:r>
            <a:endParaRPr sz="6000" dirty="0">
              <a:latin typeface="Tahoma"/>
              <a:cs typeface="Tahoma"/>
            </a:endParaRPr>
          </a:p>
          <a:p>
            <a:pPr marL="144145" marR="136525" algn="ctr">
              <a:lnSpc>
                <a:spcPct val="100000"/>
              </a:lnSpc>
              <a:spcBef>
                <a:spcPts val="4950"/>
              </a:spcBef>
            </a:pPr>
            <a:r>
              <a:rPr sz="4000" spc="-80" dirty="0">
                <a:solidFill>
                  <a:srgbClr val="ED7218"/>
                </a:solidFill>
                <a:latin typeface="Verdana"/>
                <a:cs typeface="Verdana"/>
              </a:rPr>
              <a:t>Customization </a:t>
            </a:r>
            <a:r>
              <a:rPr sz="4000" spc="-155" dirty="0">
                <a:solidFill>
                  <a:srgbClr val="ED7218"/>
                </a:solidFill>
                <a:latin typeface="Verdana"/>
                <a:cs typeface="Verdana"/>
              </a:rPr>
              <a:t>in</a:t>
            </a:r>
            <a:r>
              <a:rPr sz="4000" spc="-52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shared </a:t>
            </a:r>
            <a:r>
              <a:rPr sz="4000" spc="-35" dirty="0">
                <a:solidFill>
                  <a:srgbClr val="ED7218"/>
                </a:solidFill>
                <a:latin typeface="Verdana"/>
                <a:cs typeface="Verdana"/>
              </a:rPr>
              <a:t>infrastructure</a:t>
            </a:r>
            <a:endParaRPr sz="4000" dirty="0">
              <a:latin typeface="Verdana"/>
              <a:cs typeface="Verdana"/>
            </a:endParaRPr>
          </a:p>
          <a:p>
            <a:pPr marL="351790" marR="340995" indent="1026160">
              <a:lnSpc>
                <a:spcPct val="162500"/>
              </a:lnSpc>
            </a:pPr>
            <a:r>
              <a:rPr sz="4000" spc="-20" dirty="0">
                <a:solidFill>
                  <a:srgbClr val="67788A"/>
                </a:solidFill>
                <a:latin typeface="Verdana"/>
                <a:cs typeface="Verdana"/>
              </a:rPr>
              <a:t>over </a:t>
            </a:r>
            <a:r>
              <a:rPr sz="4000" spc="-135" dirty="0">
                <a:solidFill>
                  <a:srgbClr val="00629A"/>
                </a:solidFill>
                <a:latin typeface="Verdana"/>
                <a:cs typeface="Verdana"/>
              </a:rPr>
              <a:t>private</a:t>
            </a:r>
            <a:r>
              <a:rPr sz="4000" spc="-49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45" dirty="0">
                <a:solidFill>
                  <a:srgbClr val="00629A"/>
                </a:solidFill>
                <a:latin typeface="Verdana"/>
                <a:cs typeface="Verdana"/>
              </a:rPr>
              <a:t>pools</a:t>
            </a:r>
            <a:endParaRPr sz="4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3542" y="4812829"/>
            <a:ext cx="313817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417195" indent="-635" algn="ctr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1E4E4"/>
                </a:solidFill>
                <a:latin typeface="Verdana"/>
                <a:cs typeface="Verdana"/>
              </a:rPr>
              <a:t>Small </a:t>
            </a:r>
            <a:r>
              <a:rPr sz="4000" spc="-140" dirty="0">
                <a:solidFill>
                  <a:srgbClr val="E1E4E4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4000" spc="-20" dirty="0">
                <a:solidFill>
                  <a:srgbClr val="E1E4E4"/>
                </a:solidFill>
                <a:latin typeface="Verdana"/>
                <a:cs typeface="Verdana"/>
              </a:rPr>
              <a:t>over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sz="4000" spc="-175" dirty="0">
                <a:solidFill>
                  <a:srgbClr val="E1E4E4"/>
                </a:solidFill>
                <a:latin typeface="Verdana"/>
                <a:cs typeface="Verdana"/>
              </a:rPr>
              <a:t>big</a:t>
            </a:r>
            <a:r>
              <a:rPr sz="4000" spc="-505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110" dirty="0">
                <a:solidFill>
                  <a:srgbClr val="E1E4E4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5" dirty="0"/>
              <a:t> </a:t>
            </a:r>
            <a:r>
              <a:rPr spc="-200" dirty="0"/>
              <a:t>design</a:t>
            </a:r>
            <a:r>
              <a:rPr spc="-630" dirty="0"/>
              <a:t> </a:t>
            </a:r>
            <a:r>
              <a:rPr spc="-110" dirty="0"/>
              <a:t>decisions</a:t>
            </a:r>
            <a:r>
              <a:rPr spc="-625" dirty="0"/>
              <a:t> </a:t>
            </a:r>
            <a:r>
              <a:rPr spc="-110" dirty="0"/>
              <a:t>did</a:t>
            </a:r>
            <a:r>
              <a:rPr spc="-625" dirty="0"/>
              <a:t> </a:t>
            </a:r>
            <a:r>
              <a:rPr spc="-155" dirty="0"/>
              <a:t>Twine</a:t>
            </a:r>
            <a:r>
              <a:rPr spc="-630" dirty="0"/>
              <a:t> </a:t>
            </a:r>
            <a:r>
              <a:rPr spc="-300" dirty="0"/>
              <a:t>make</a:t>
            </a:r>
            <a:r>
              <a:rPr spc="-630" dirty="0"/>
              <a:t> </a:t>
            </a:r>
            <a:r>
              <a:rPr spc="-55" dirty="0"/>
              <a:t>differently?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94714" y="2716417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E1E4E4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E1E4E4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E1E4E4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0317-C2F6-91F6-A530-53CC793C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C8375E7-1547-8615-CAF2-1F8810057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Private</a:t>
            </a:r>
            <a:r>
              <a:rPr spc="-630" dirty="0"/>
              <a:t> </a:t>
            </a:r>
            <a:r>
              <a:rPr spc="-85" dirty="0"/>
              <a:t>pools</a:t>
            </a:r>
            <a:r>
              <a:rPr spc="-625" dirty="0"/>
              <a:t> </a:t>
            </a:r>
            <a:r>
              <a:rPr spc="-165" dirty="0"/>
              <a:t>or</a:t>
            </a:r>
            <a:r>
              <a:rPr spc="-625" dirty="0"/>
              <a:t> </a:t>
            </a:r>
            <a:r>
              <a:rPr spc="-175" dirty="0"/>
              <a:t>shared</a:t>
            </a:r>
            <a:r>
              <a:rPr spc="-625" dirty="0"/>
              <a:t> </a:t>
            </a:r>
            <a:r>
              <a:rPr spc="-114" dirty="0"/>
              <a:t>infrastructure?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CE7415-6C0A-1180-53CD-6BEA79EA022A}"/>
              </a:ext>
            </a:extLst>
          </p:cNvPr>
          <p:cNvSpPr/>
          <p:nvPr/>
        </p:nvSpPr>
        <p:spPr>
          <a:xfrm>
            <a:off x="9166500" y="2625600"/>
            <a:ext cx="0" cy="5886450"/>
          </a:xfrm>
          <a:custGeom>
            <a:avLst/>
            <a:gdLst/>
            <a:ahLst/>
            <a:cxnLst/>
            <a:rect l="l" t="t" r="r" b="b"/>
            <a:pathLst>
              <a:path h="5886450">
                <a:moveTo>
                  <a:pt x="0" y="0"/>
                </a:moveTo>
                <a:lnTo>
                  <a:pt x="0" y="58859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B68CE98-EDD1-EE7F-BB6E-AE0B1525C3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3096180"/>
            <a:ext cx="8358066" cy="397467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732B0A9-A86D-DBDA-377A-E8EEEF69ADE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09209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Private</a:t>
            </a:r>
            <a:r>
              <a:rPr spc="-630" dirty="0"/>
              <a:t> </a:t>
            </a:r>
            <a:r>
              <a:rPr spc="-85" dirty="0"/>
              <a:t>pools</a:t>
            </a:r>
            <a:r>
              <a:rPr spc="-625" dirty="0"/>
              <a:t> </a:t>
            </a:r>
            <a:r>
              <a:rPr spc="-165" dirty="0"/>
              <a:t>or</a:t>
            </a:r>
            <a:r>
              <a:rPr spc="-625" dirty="0"/>
              <a:t> </a:t>
            </a:r>
            <a:r>
              <a:rPr spc="-175" dirty="0"/>
              <a:t>shared</a:t>
            </a:r>
            <a:r>
              <a:rPr spc="-625" dirty="0"/>
              <a:t> </a:t>
            </a:r>
            <a:r>
              <a:rPr spc="-114" dirty="0"/>
              <a:t>infrastructure?</a:t>
            </a:r>
          </a:p>
        </p:txBody>
      </p:sp>
      <p:sp>
        <p:nvSpPr>
          <p:cNvPr id="3" name="object 3"/>
          <p:cNvSpPr/>
          <p:nvPr/>
        </p:nvSpPr>
        <p:spPr>
          <a:xfrm>
            <a:off x="9166500" y="2625600"/>
            <a:ext cx="0" cy="5886450"/>
          </a:xfrm>
          <a:custGeom>
            <a:avLst/>
            <a:gdLst/>
            <a:ahLst/>
            <a:cxnLst/>
            <a:rect l="l" t="t" r="r" b="b"/>
            <a:pathLst>
              <a:path h="5886450">
                <a:moveTo>
                  <a:pt x="0" y="0"/>
                </a:moveTo>
                <a:lnTo>
                  <a:pt x="0" y="58859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89" y="3096180"/>
            <a:ext cx="8357983" cy="4917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Private</a:t>
            </a:r>
            <a:r>
              <a:rPr spc="-630" dirty="0"/>
              <a:t> </a:t>
            </a:r>
            <a:r>
              <a:rPr spc="-85" dirty="0"/>
              <a:t>pools</a:t>
            </a:r>
            <a:r>
              <a:rPr spc="-625" dirty="0"/>
              <a:t> </a:t>
            </a:r>
            <a:r>
              <a:rPr spc="-165" dirty="0"/>
              <a:t>or</a:t>
            </a:r>
            <a:r>
              <a:rPr spc="-625" dirty="0"/>
              <a:t> </a:t>
            </a:r>
            <a:r>
              <a:rPr spc="-175" dirty="0"/>
              <a:t>shared</a:t>
            </a:r>
            <a:r>
              <a:rPr spc="-625" dirty="0"/>
              <a:t> </a:t>
            </a:r>
            <a:r>
              <a:rPr spc="-114" dirty="0"/>
              <a:t>infrastructure?</a:t>
            </a:r>
          </a:p>
        </p:txBody>
      </p:sp>
      <p:sp>
        <p:nvSpPr>
          <p:cNvPr id="3" name="object 3"/>
          <p:cNvSpPr/>
          <p:nvPr/>
        </p:nvSpPr>
        <p:spPr>
          <a:xfrm>
            <a:off x="9166500" y="2625600"/>
            <a:ext cx="0" cy="5886450"/>
          </a:xfrm>
          <a:custGeom>
            <a:avLst/>
            <a:gdLst/>
            <a:ahLst/>
            <a:cxnLst/>
            <a:rect l="l" t="t" r="r" b="b"/>
            <a:pathLst>
              <a:path h="5886450">
                <a:moveTo>
                  <a:pt x="0" y="0"/>
                </a:moveTo>
                <a:lnTo>
                  <a:pt x="0" y="58859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89" y="3096180"/>
            <a:ext cx="8357983" cy="4917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5783" y="3086118"/>
            <a:ext cx="8347914" cy="483740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3222674" y="3543300"/>
            <a:ext cx="6988126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40" dirty="0">
                <a:solidFill>
                  <a:srgbClr val="00629A"/>
                </a:solidFill>
                <a:latin typeface="Tahoma"/>
                <a:cs typeface="Tahoma"/>
              </a:rPr>
              <a:t>Challenge</a:t>
            </a:r>
            <a:r>
              <a:rPr sz="6000" b="1" spc="-440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894" dirty="0">
                <a:solidFill>
                  <a:srgbClr val="00629A"/>
                </a:solidFill>
                <a:latin typeface="Tahoma"/>
                <a:cs typeface="Tahoma"/>
              </a:rPr>
              <a:t>1</a:t>
            </a:r>
            <a:endParaRPr sz="6000" dirty="0">
              <a:latin typeface="Tahoma"/>
              <a:cs typeface="Tahoma"/>
            </a:endParaRPr>
          </a:p>
          <a:p>
            <a:pPr marL="12700" marR="633095">
              <a:lnSpc>
                <a:spcPts val="3829"/>
              </a:lnSpc>
              <a:spcBef>
                <a:spcPts val="2990"/>
              </a:spcBef>
            </a:pPr>
            <a:r>
              <a:rPr lang="en-US" sz="3200" spc="-75" dirty="0">
                <a:solidFill>
                  <a:srgbClr val="67788A"/>
                </a:solidFill>
                <a:latin typeface="Verdana"/>
                <a:cs typeface="Verdana"/>
              </a:rPr>
              <a:t>Cluster configuration is uniform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7079414" cy="16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15" dirty="0"/>
              <a:t> </a:t>
            </a:r>
            <a:r>
              <a:rPr spc="-254" dirty="0"/>
              <a:t>are</a:t>
            </a:r>
            <a:r>
              <a:rPr spc="-620" dirty="0"/>
              <a:t> </a:t>
            </a:r>
            <a:r>
              <a:rPr spc="-90" dirty="0"/>
              <a:t>the</a:t>
            </a:r>
            <a:r>
              <a:rPr spc="-615" dirty="0"/>
              <a:t> </a:t>
            </a:r>
            <a:r>
              <a:rPr spc="-195" dirty="0"/>
              <a:t>challenges</a:t>
            </a:r>
            <a:r>
              <a:rPr spc="-615" dirty="0"/>
              <a:t> </a:t>
            </a:r>
            <a:r>
              <a:rPr spc="-65" dirty="0"/>
              <a:t>with</a:t>
            </a:r>
            <a:r>
              <a:rPr spc="-615" dirty="0"/>
              <a:t> </a:t>
            </a:r>
            <a:r>
              <a:rPr spc="-140" dirty="0"/>
              <a:t>supporting</a:t>
            </a:r>
            <a:r>
              <a:rPr spc="-620" dirty="0"/>
              <a:t> </a:t>
            </a:r>
            <a:r>
              <a:rPr spc="-175" dirty="0"/>
              <a:t>shared</a:t>
            </a:r>
            <a:r>
              <a:rPr spc="-630" dirty="0"/>
              <a:t> </a:t>
            </a:r>
            <a:r>
              <a:rPr spc="-70" dirty="0"/>
              <a:t>infrastructure?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40" dirty="0"/>
              <a:t> </a:t>
            </a:r>
            <a:r>
              <a:rPr spc="-125" dirty="0"/>
              <a:t>is</a:t>
            </a:r>
            <a:r>
              <a:rPr spc="-640" dirty="0"/>
              <a:t> </a:t>
            </a:r>
            <a:r>
              <a:rPr spc="-60" dirty="0"/>
              <a:t>host</a:t>
            </a:r>
            <a:r>
              <a:rPr spc="-640" dirty="0"/>
              <a:t> </a:t>
            </a:r>
            <a:r>
              <a:rPr spc="-100" dirty="0"/>
              <a:t>customization?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6650" y="6979336"/>
            <a:ext cx="1111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00629A"/>
                </a:solidFill>
                <a:latin typeface="Verdana"/>
                <a:cs typeface="Verdana"/>
              </a:rPr>
              <a:t>sysctls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305" dirty="0">
                <a:solidFill>
                  <a:srgbClr val="00629A"/>
                </a:solidFill>
                <a:latin typeface="Verdana"/>
                <a:cs typeface="Verdana"/>
              </a:rPr>
              <a:t>(e.g.,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95" dirty="0">
                <a:solidFill>
                  <a:srgbClr val="00629A"/>
                </a:solidFill>
                <a:latin typeface="Verdana"/>
                <a:cs typeface="Verdana"/>
              </a:rPr>
              <a:t>huge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25" dirty="0">
                <a:solidFill>
                  <a:srgbClr val="00629A"/>
                </a:solidFill>
                <a:latin typeface="Verdana"/>
                <a:cs typeface="Verdana"/>
              </a:rPr>
              <a:t>pages,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50" dirty="0">
                <a:solidFill>
                  <a:srgbClr val="00629A"/>
                </a:solidFill>
                <a:latin typeface="Verdana"/>
                <a:cs typeface="Verdana"/>
              </a:rPr>
              <a:t>kernel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85" dirty="0">
                <a:solidFill>
                  <a:srgbClr val="00629A"/>
                </a:solidFill>
                <a:latin typeface="Verdana"/>
                <a:cs typeface="Verdana"/>
              </a:rPr>
              <a:t>scheduler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00629A"/>
                </a:solidFill>
                <a:latin typeface="Verdana"/>
                <a:cs typeface="Verdana"/>
              </a:rPr>
              <a:t>settings)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0225" y="4908662"/>
            <a:ext cx="2386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00629A"/>
                </a:solidFill>
                <a:latin typeface="Verdana"/>
                <a:cs typeface="Verdana"/>
              </a:rPr>
              <a:t>CPU</a:t>
            </a:r>
            <a:r>
              <a:rPr sz="3600" spc="-47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80" dirty="0">
                <a:solidFill>
                  <a:srgbClr val="00629A"/>
                </a:solidFill>
                <a:latin typeface="Verdana"/>
                <a:cs typeface="Verdana"/>
              </a:rPr>
              <a:t>Turbo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25" y="3210337"/>
            <a:ext cx="2731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>
                <a:solidFill>
                  <a:srgbClr val="00629A"/>
                </a:solidFill>
                <a:latin typeface="Verdana"/>
                <a:cs typeface="Verdana"/>
              </a:rPr>
              <a:t>NIC</a:t>
            </a:r>
            <a:r>
              <a:rPr sz="3600" spc="-45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00629A"/>
                </a:solidFill>
                <a:latin typeface="Verdana"/>
                <a:cs typeface="Verdana"/>
              </a:rPr>
              <a:t>settings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9400" y="5129112"/>
            <a:ext cx="7891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00629A"/>
                </a:solidFill>
                <a:latin typeface="Verdana"/>
                <a:cs typeface="Verdana"/>
              </a:rPr>
              <a:t>file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75" dirty="0">
                <a:solidFill>
                  <a:srgbClr val="00629A"/>
                </a:solidFill>
                <a:latin typeface="Verdana"/>
                <a:cs typeface="Verdana"/>
              </a:rPr>
              <a:t>system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25" dirty="0">
                <a:solidFill>
                  <a:srgbClr val="00629A"/>
                </a:solidFill>
                <a:latin typeface="Verdana"/>
                <a:cs typeface="Verdana"/>
              </a:rPr>
              <a:t>settings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305" dirty="0">
                <a:solidFill>
                  <a:srgbClr val="00629A"/>
                </a:solidFill>
                <a:latin typeface="Verdana"/>
                <a:cs typeface="Verdana"/>
              </a:rPr>
              <a:t>(e.g.,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65" dirty="0">
                <a:solidFill>
                  <a:srgbClr val="00629A"/>
                </a:solidFill>
                <a:latin typeface="Verdana"/>
                <a:cs typeface="Verdana"/>
              </a:rPr>
              <a:t>btrfs,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00629A"/>
                </a:solidFill>
                <a:latin typeface="Verdana"/>
                <a:cs typeface="Verdana"/>
              </a:rPr>
              <a:t>XFS)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33025" y="3210337"/>
            <a:ext cx="302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>
                <a:solidFill>
                  <a:srgbClr val="00629A"/>
                </a:solidFill>
                <a:latin typeface="Verdana"/>
                <a:cs typeface="Verdana"/>
              </a:rPr>
              <a:t>kernel</a:t>
            </a:r>
            <a:r>
              <a:rPr sz="3600" spc="-4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0" dirty="0">
                <a:solidFill>
                  <a:srgbClr val="00629A"/>
                </a:solidFill>
                <a:latin typeface="Verdana"/>
                <a:cs typeface="Verdana"/>
              </a:rPr>
              <a:t>version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629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21982" y="266700"/>
            <a:ext cx="17666335" cy="9969500"/>
            <a:chOff x="621982" y="314508"/>
            <a:chExt cx="17666335" cy="9969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982" y="314508"/>
              <a:ext cx="17666017" cy="99693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5754" y="9748519"/>
              <a:ext cx="122081" cy="96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5457" y="9196134"/>
              <a:ext cx="205004" cy="221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2769" y="3851576"/>
              <a:ext cx="421955" cy="5211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88987" y="3902376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7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1699" y="2825374"/>
              <a:ext cx="1623060" cy="1121410"/>
            </a:xfrm>
            <a:custGeom>
              <a:avLst/>
              <a:gdLst/>
              <a:ahLst/>
              <a:cxnLst/>
              <a:rect l="l" t="t" r="r" b="b"/>
              <a:pathLst>
                <a:path w="1623060" h="1121410">
                  <a:moveTo>
                    <a:pt x="0" y="0"/>
                  </a:moveTo>
                  <a:lnTo>
                    <a:pt x="1622484" y="0"/>
                  </a:lnTo>
                  <a:lnTo>
                    <a:pt x="1622484" y="1120823"/>
                  </a:lnTo>
                </a:path>
              </a:pathLst>
            </a:custGeom>
            <a:ln w="12699">
              <a:solidFill>
                <a:srgbClr val="FAD6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389" y="7965442"/>
              <a:ext cx="421955" cy="5211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08608" y="8016243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4">
                  <a:moveTo>
                    <a:pt x="134758" y="368765"/>
                  </a:moveTo>
                  <a:lnTo>
                    <a:pt x="113702" y="344071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1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1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1"/>
                  </a:lnTo>
                  <a:lnTo>
                    <a:pt x="134758" y="368765"/>
                  </a:lnTo>
                  <a:close/>
                </a:path>
                <a:path w="269875" h="368934">
                  <a:moveTo>
                    <a:pt x="256256" y="179226"/>
                  </a:moveTo>
                  <a:lnTo>
                    <a:pt x="134758" y="179226"/>
                  </a:lnTo>
                  <a:lnTo>
                    <a:pt x="155958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1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1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1822" y="4479427"/>
              <a:ext cx="421955" cy="52116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28041" y="4530227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6579" y="2938711"/>
              <a:ext cx="421955" cy="5211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672798" y="2989511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690" y="2837139"/>
              <a:ext cx="421955" cy="52116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562908" y="2887938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9" y="368765"/>
                  </a:moveTo>
                  <a:lnTo>
                    <a:pt x="113703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9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9" y="76740"/>
                  </a:lnTo>
                  <a:lnTo>
                    <a:pt x="113771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9" y="179227"/>
                  </a:lnTo>
                  <a:lnTo>
                    <a:pt x="256256" y="179227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9" y="368765"/>
                  </a:lnTo>
                  <a:close/>
                </a:path>
                <a:path w="269875" h="368935">
                  <a:moveTo>
                    <a:pt x="256256" y="179227"/>
                  </a:moveTo>
                  <a:lnTo>
                    <a:pt x="134759" y="179227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9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7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8608" y="1997671"/>
              <a:ext cx="421955" cy="52116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154827" y="2048470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9" y="368766"/>
                  </a:moveTo>
                  <a:lnTo>
                    <a:pt x="113703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9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9" y="76740"/>
                  </a:lnTo>
                  <a:lnTo>
                    <a:pt x="113770" y="80768"/>
                  </a:lnTo>
                  <a:lnTo>
                    <a:pt x="96629" y="91752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9" y="179227"/>
                  </a:lnTo>
                  <a:lnTo>
                    <a:pt x="256256" y="179227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9" y="368766"/>
                  </a:lnTo>
                  <a:close/>
                </a:path>
                <a:path w="269875" h="368935">
                  <a:moveTo>
                    <a:pt x="256256" y="179227"/>
                  </a:moveTo>
                  <a:lnTo>
                    <a:pt x="134759" y="179227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2" y="91752"/>
                  </a:lnTo>
                  <a:lnTo>
                    <a:pt x="155752" y="80768"/>
                  </a:lnTo>
                  <a:lnTo>
                    <a:pt x="134759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6" y="127992"/>
                  </a:lnTo>
                  <a:lnTo>
                    <a:pt x="269517" y="133131"/>
                  </a:lnTo>
                  <a:lnTo>
                    <a:pt x="256256" y="179227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0450" y="6494024"/>
              <a:ext cx="421955" cy="52116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236668" y="6544823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4">
                  <a:moveTo>
                    <a:pt x="134758" y="368766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09" y="10062"/>
                  </a:lnTo>
                  <a:lnTo>
                    <a:pt x="230045" y="37503"/>
                  </a:lnTo>
                  <a:lnTo>
                    <a:pt x="257889" y="76741"/>
                  </a:lnTo>
                  <a:lnTo>
                    <a:pt x="134758" y="76741"/>
                  </a:lnTo>
                  <a:lnTo>
                    <a:pt x="113770" y="80768"/>
                  </a:lnTo>
                  <a:lnTo>
                    <a:pt x="96629" y="91752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7" y="179226"/>
                  </a:lnTo>
                  <a:lnTo>
                    <a:pt x="248462" y="206321"/>
                  </a:lnTo>
                  <a:lnTo>
                    <a:pt x="202138" y="283279"/>
                  </a:lnTo>
                  <a:lnTo>
                    <a:pt x="155814" y="344072"/>
                  </a:lnTo>
                  <a:lnTo>
                    <a:pt x="134758" y="368766"/>
                  </a:lnTo>
                  <a:close/>
                </a:path>
                <a:path w="269875" h="368934">
                  <a:moveTo>
                    <a:pt x="256257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4"/>
                  </a:lnTo>
                  <a:lnTo>
                    <a:pt x="188683" y="128248"/>
                  </a:lnTo>
                  <a:lnTo>
                    <a:pt x="188683" y="127992"/>
                  </a:lnTo>
                  <a:lnTo>
                    <a:pt x="184447" y="108042"/>
                  </a:lnTo>
                  <a:lnTo>
                    <a:pt x="172892" y="91752"/>
                  </a:lnTo>
                  <a:lnTo>
                    <a:pt x="155752" y="80768"/>
                  </a:lnTo>
                  <a:lnTo>
                    <a:pt x="134758" y="76741"/>
                  </a:lnTo>
                  <a:lnTo>
                    <a:pt x="257889" y="76741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8" y="133131"/>
                  </a:lnTo>
                  <a:lnTo>
                    <a:pt x="256257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6071" y="2709805"/>
            <a:ext cx="11779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Papillion,</a:t>
            </a:r>
            <a:r>
              <a:rPr sz="1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NE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5421" y="3661588"/>
            <a:ext cx="1809114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1340">
              <a:lnSpc>
                <a:spcPct val="151300"/>
              </a:lnSpc>
              <a:spcBef>
                <a:spcPts val="100"/>
              </a:spcBef>
            </a:pPr>
            <a:r>
              <a:rPr sz="1500" spc="-45" dirty="0">
                <a:solidFill>
                  <a:srgbClr val="FFFFFF"/>
                </a:solidFill>
                <a:latin typeface="Verdana"/>
                <a:cs typeface="Verdana"/>
              </a:rPr>
              <a:t>Prineville,</a:t>
            </a:r>
            <a:r>
              <a:rPr sz="1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Eagle</a:t>
            </a:r>
            <a:r>
              <a:rPr sz="1500" spc="-150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30" dirty="0">
                <a:solidFill>
                  <a:srgbClr val="F9CB9B"/>
                </a:solidFill>
                <a:latin typeface="Verdana"/>
                <a:cs typeface="Verdana"/>
              </a:rPr>
              <a:t>Mountain,</a:t>
            </a:r>
            <a:r>
              <a:rPr sz="1500" spc="-145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UT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2713" y="4816399"/>
            <a:ext cx="1371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sz="1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Lunas,</a:t>
            </a:r>
            <a:r>
              <a:rPr sz="1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Verdana"/>
                <a:cs typeface="Verdana"/>
              </a:rPr>
              <a:t>NM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5958" y="5373280"/>
            <a:ext cx="1316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Fort</a:t>
            </a:r>
            <a:r>
              <a:rPr sz="1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Worth</a:t>
            </a:r>
            <a:r>
              <a:rPr sz="1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/>
                <a:cs typeface="Verdana"/>
              </a:rPr>
              <a:t>TX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24612" y="5373280"/>
            <a:ext cx="12934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F9CB9B"/>
                </a:solidFill>
                <a:latin typeface="Verdana"/>
                <a:cs typeface="Verdana"/>
              </a:rPr>
              <a:t>Huntsville,</a:t>
            </a:r>
            <a:r>
              <a:rPr sz="1500" spc="-105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60" dirty="0">
                <a:solidFill>
                  <a:srgbClr val="F9CB9B"/>
                </a:solidFill>
                <a:latin typeface="Verdana"/>
                <a:cs typeface="Verdana"/>
              </a:rPr>
              <a:t>AL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27049" y="2124054"/>
            <a:ext cx="13449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Luleå,</a:t>
            </a:r>
            <a:r>
              <a:rPr sz="1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Sweden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32475" y="2957328"/>
            <a:ext cx="272034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204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Verdana"/>
                <a:cs typeface="Verdana"/>
              </a:rPr>
              <a:t>Odense,</a:t>
            </a:r>
            <a:r>
              <a:rPr sz="1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Verdana"/>
                <a:cs typeface="Verdana"/>
              </a:rPr>
              <a:t>Denmark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Clonee,</a:t>
            </a:r>
            <a:r>
              <a:rPr sz="1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Ireland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77874" y="6573780"/>
            <a:ext cx="953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9CB9B"/>
                </a:solidFill>
                <a:latin typeface="Verdana"/>
                <a:cs typeface="Verdana"/>
              </a:rPr>
              <a:t>Singapore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32397" y="3131150"/>
            <a:ext cx="4321175" cy="4742815"/>
            <a:chOff x="1332397" y="3131150"/>
            <a:chExt cx="4321175" cy="474281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734" y="3703480"/>
              <a:ext cx="421955" cy="52116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03953" y="3754279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81520" y="3901185"/>
              <a:ext cx="3065780" cy="1588135"/>
            </a:xfrm>
            <a:custGeom>
              <a:avLst/>
              <a:gdLst/>
              <a:ahLst/>
              <a:cxnLst/>
              <a:rect l="l" t="t" r="r" b="b"/>
              <a:pathLst>
                <a:path w="3065779" h="1588135">
                  <a:moveTo>
                    <a:pt x="2137692" y="1002063"/>
                  </a:moveTo>
                  <a:lnTo>
                    <a:pt x="2137778" y="1587640"/>
                  </a:lnTo>
                  <a:lnTo>
                    <a:pt x="3065304" y="1587640"/>
                  </a:lnTo>
                </a:path>
                <a:path w="3065779" h="1588135">
                  <a:moveTo>
                    <a:pt x="2369589" y="915739"/>
                  </a:moveTo>
                  <a:lnTo>
                    <a:pt x="2352529" y="915739"/>
                  </a:lnTo>
                  <a:lnTo>
                    <a:pt x="2352529" y="1179799"/>
                  </a:lnTo>
                  <a:lnTo>
                    <a:pt x="3065275" y="1179799"/>
                  </a:lnTo>
                </a:path>
                <a:path w="3065779" h="1588135">
                  <a:moveTo>
                    <a:pt x="1695181" y="935763"/>
                  </a:moveTo>
                  <a:lnTo>
                    <a:pt x="1680977" y="935763"/>
                  </a:lnTo>
                  <a:lnTo>
                    <a:pt x="1680977" y="1587651"/>
                  </a:lnTo>
                  <a:lnTo>
                    <a:pt x="175" y="1587651"/>
                  </a:lnTo>
                </a:path>
                <a:path w="3065779" h="1588135">
                  <a:moveTo>
                    <a:pt x="1380879" y="1036833"/>
                  </a:moveTo>
                  <a:lnTo>
                    <a:pt x="279" y="1036833"/>
                  </a:lnTo>
                </a:path>
                <a:path w="3065779" h="1588135">
                  <a:moveTo>
                    <a:pt x="733267" y="334198"/>
                  </a:moveTo>
                  <a:lnTo>
                    <a:pt x="4567" y="332698"/>
                  </a:lnTo>
                </a:path>
                <a:path w="3065779" h="1588135">
                  <a:moveTo>
                    <a:pt x="277199" y="0"/>
                  </a:moveTo>
                  <a:lnTo>
                    <a:pt x="0" y="0"/>
                  </a:lnTo>
                </a:path>
                <a:path w="3065779" h="1588135">
                  <a:moveTo>
                    <a:pt x="2595020" y="760379"/>
                  </a:moveTo>
                  <a:lnTo>
                    <a:pt x="3065420" y="757979"/>
                  </a:lnTo>
                </a:path>
                <a:path w="3065779" h="1588135">
                  <a:moveTo>
                    <a:pt x="2783206" y="454468"/>
                  </a:moveTo>
                  <a:lnTo>
                    <a:pt x="3065206" y="454468"/>
                  </a:lnTo>
                </a:path>
              </a:pathLst>
            </a:custGeom>
            <a:ln w="12699">
              <a:solidFill>
                <a:srgbClr val="FAD6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049" y="4512602"/>
              <a:ext cx="421955" cy="52116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80267" y="4563401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270" y="4467750"/>
              <a:ext cx="421955" cy="52116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03488" y="4518549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4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273" y="4339639"/>
              <a:ext cx="421955" cy="52116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83492" y="4390439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0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7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0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8597" y="4029514"/>
              <a:ext cx="421955" cy="52116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74816" y="4080313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2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2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4401" y="4558893"/>
              <a:ext cx="421955" cy="52116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20619" y="4609692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397" y="7352440"/>
              <a:ext cx="421955" cy="5211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08616" y="7403240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4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1" y="127991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1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200"/>
                  </a:lnTo>
                  <a:lnTo>
                    <a:pt x="134758" y="179227"/>
                  </a:lnTo>
                  <a:lnTo>
                    <a:pt x="256256" y="179227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4">
                  <a:moveTo>
                    <a:pt x="256256" y="179227"/>
                  </a:moveTo>
                  <a:lnTo>
                    <a:pt x="134758" y="179227"/>
                  </a:lnTo>
                  <a:lnTo>
                    <a:pt x="155957" y="175200"/>
                  </a:lnTo>
                  <a:lnTo>
                    <a:pt x="155750" y="175200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1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6" y="127991"/>
                  </a:lnTo>
                  <a:lnTo>
                    <a:pt x="269517" y="133131"/>
                  </a:lnTo>
                  <a:lnTo>
                    <a:pt x="256256" y="179227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4655" y="4166684"/>
              <a:ext cx="421955" cy="52116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170874" y="4217483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861" y="3919057"/>
              <a:ext cx="421955" cy="5211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84079" y="3969856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6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083" y="3933786"/>
              <a:ext cx="421955" cy="52116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85302" y="3984585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0" y="78204"/>
                  </a:lnTo>
                  <a:lnTo>
                    <a:pt x="39472" y="37503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3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4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59" y="175199"/>
                  </a:lnTo>
                  <a:lnTo>
                    <a:pt x="155751" y="175199"/>
                  </a:lnTo>
                  <a:lnTo>
                    <a:pt x="172766" y="164373"/>
                  </a:lnTo>
                  <a:lnTo>
                    <a:pt x="184348" y="148203"/>
                  </a:lnTo>
                  <a:lnTo>
                    <a:pt x="188684" y="128248"/>
                  </a:lnTo>
                  <a:lnTo>
                    <a:pt x="188684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6" y="78204"/>
                  </a:lnTo>
                  <a:lnTo>
                    <a:pt x="269506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FAD6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41956" y="3137500"/>
              <a:ext cx="1104900" cy="879475"/>
            </a:xfrm>
            <a:custGeom>
              <a:avLst/>
              <a:gdLst/>
              <a:ahLst/>
              <a:cxnLst/>
              <a:rect l="l" t="t" r="r" b="b"/>
              <a:pathLst>
                <a:path w="1104900" h="879475">
                  <a:moveTo>
                    <a:pt x="416370" y="879248"/>
                  </a:moveTo>
                  <a:lnTo>
                    <a:pt x="416242" y="879248"/>
                  </a:lnTo>
                  <a:lnTo>
                    <a:pt x="416242" y="587270"/>
                  </a:lnTo>
                  <a:lnTo>
                    <a:pt x="1104850" y="587270"/>
                  </a:lnTo>
                </a:path>
                <a:path w="1104900" h="879475">
                  <a:moveTo>
                    <a:pt x="0" y="861893"/>
                  </a:moveTo>
                  <a:lnTo>
                    <a:pt x="0" y="0"/>
                  </a:lnTo>
                  <a:lnTo>
                    <a:pt x="1104839" y="0"/>
                  </a:lnTo>
                </a:path>
                <a:path w="1104900" h="879475">
                  <a:moveTo>
                    <a:pt x="142874" y="785693"/>
                  </a:moveTo>
                  <a:lnTo>
                    <a:pt x="142874" y="291809"/>
                  </a:lnTo>
                  <a:lnTo>
                    <a:pt x="1104830" y="291809"/>
                  </a:lnTo>
                </a:path>
              </a:pathLst>
            </a:custGeom>
            <a:ln w="12699">
              <a:solidFill>
                <a:srgbClr val="FAD6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0023" y="3830680"/>
              <a:ext cx="421955" cy="52116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546242" y="3881479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85375" y="4037424"/>
              <a:ext cx="755015" cy="257810"/>
            </a:xfrm>
            <a:custGeom>
              <a:avLst/>
              <a:gdLst/>
              <a:ahLst/>
              <a:cxnLst/>
              <a:rect l="l" t="t" r="r" b="b"/>
              <a:pathLst>
                <a:path w="755014" h="257810">
                  <a:moveTo>
                    <a:pt x="754499" y="0"/>
                  </a:moveTo>
                  <a:lnTo>
                    <a:pt x="238572" y="0"/>
                  </a:lnTo>
                  <a:lnTo>
                    <a:pt x="238572" y="257699"/>
                  </a:lnTo>
                  <a:lnTo>
                    <a:pt x="0" y="257699"/>
                  </a:lnTo>
                </a:path>
              </a:pathLst>
            </a:custGeom>
            <a:ln w="12699">
              <a:solidFill>
                <a:srgbClr val="FAD6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4692" y="4087448"/>
              <a:ext cx="421955" cy="52116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622442" y="4186279"/>
              <a:ext cx="269875" cy="368935"/>
            </a:xfrm>
            <a:custGeom>
              <a:avLst/>
              <a:gdLst/>
              <a:ahLst/>
              <a:cxnLst/>
              <a:rect l="l" t="t" r="r" b="b"/>
              <a:pathLst>
                <a:path w="269875" h="368935">
                  <a:moveTo>
                    <a:pt x="134758" y="368765"/>
                  </a:moveTo>
                  <a:lnTo>
                    <a:pt x="113702" y="344072"/>
                  </a:lnTo>
                  <a:lnTo>
                    <a:pt x="67379" y="283279"/>
                  </a:lnTo>
                  <a:lnTo>
                    <a:pt x="21056" y="206321"/>
                  </a:lnTo>
                  <a:lnTo>
                    <a:pt x="0" y="133131"/>
                  </a:lnTo>
                  <a:lnTo>
                    <a:pt x="10" y="127992"/>
                  </a:lnTo>
                  <a:lnTo>
                    <a:pt x="10591" y="78204"/>
                  </a:lnTo>
                  <a:lnTo>
                    <a:pt x="39472" y="37504"/>
                  </a:lnTo>
                  <a:lnTo>
                    <a:pt x="82307" y="10062"/>
                  </a:lnTo>
                  <a:lnTo>
                    <a:pt x="134758" y="0"/>
                  </a:lnTo>
                  <a:lnTo>
                    <a:pt x="187210" y="10062"/>
                  </a:lnTo>
                  <a:lnTo>
                    <a:pt x="230045" y="37504"/>
                  </a:lnTo>
                  <a:lnTo>
                    <a:pt x="257888" y="76740"/>
                  </a:lnTo>
                  <a:lnTo>
                    <a:pt x="134758" y="76740"/>
                  </a:lnTo>
                  <a:lnTo>
                    <a:pt x="113770" y="80768"/>
                  </a:lnTo>
                  <a:lnTo>
                    <a:pt x="96629" y="91751"/>
                  </a:lnTo>
                  <a:lnTo>
                    <a:pt x="85071" y="108042"/>
                  </a:lnTo>
                  <a:lnTo>
                    <a:pt x="80832" y="127992"/>
                  </a:lnTo>
                  <a:lnTo>
                    <a:pt x="85069" y="147932"/>
                  </a:lnTo>
                  <a:lnTo>
                    <a:pt x="96624" y="164218"/>
                  </a:lnTo>
                  <a:lnTo>
                    <a:pt x="113765" y="175199"/>
                  </a:lnTo>
                  <a:lnTo>
                    <a:pt x="134758" y="179226"/>
                  </a:lnTo>
                  <a:lnTo>
                    <a:pt x="256256" y="179226"/>
                  </a:lnTo>
                  <a:lnTo>
                    <a:pt x="248461" y="206321"/>
                  </a:lnTo>
                  <a:lnTo>
                    <a:pt x="202138" y="283279"/>
                  </a:lnTo>
                  <a:lnTo>
                    <a:pt x="155815" y="344072"/>
                  </a:lnTo>
                  <a:lnTo>
                    <a:pt x="134758" y="368765"/>
                  </a:lnTo>
                  <a:close/>
                </a:path>
                <a:path w="269875" h="368935">
                  <a:moveTo>
                    <a:pt x="256256" y="179226"/>
                  </a:moveTo>
                  <a:lnTo>
                    <a:pt x="134758" y="179226"/>
                  </a:lnTo>
                  <a:lnTo>
                    <a:pt x="155960" y="175199"/>
                  </a:lnTo>
                  <a:lnTo>
                    <a:pt x="155751" y="175199"/>
                  </a:lnTo>
                  <a:lnTo>
                    <a:pt x="172766" y="164374"/>
                  </a:lnTo>
                  <a:lnTo>
                    <a:pt x="184348" y="148203"/>
                  </a:lnTo>
                  <a:lnTo>
                    <a:pt x="188685" y="128248"/>
                  </a:lnTo>
                  <a:lnTo>
                    <a:pt x="188685" y="127992"/>
                  </a:lnTo>
                  <a:lnTo>
                    <a:pt x="184448" y="108042"/>
                  </a:lnTo>
                  <a:lnTo>
                    <a:pt x="172893" y="91751"/>
                  </a:lnTo>
                  <a:lnTo>
                    <a:pt x="155752" y="80768"/>
                  </a:lnTo>
                  <a:lnTo>
                    <a:pt x="134758" y="76740"/>
                  </a:lnTo>
                  <a:lnTo>
                    <a:pt x="257888" y="76740"/>
                  </a:lnTo>
                  <a:lnTo>
                    <a:pt x="258927" y="78204"/>
                  </a:lnTo>
                  <a:lnTo>
                    <a:pt x="269507" y="127992"/>
                  </a:lnTo>
                  <a:lnTo>
                    <a:pt x="269517" y="133131"/>
                  </a:lnTo>
                  <a:lnTo>
                    <a:pt x="256256" y="179226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843750" y="7472055"/>
            <a:ext cx="1644650" cy="893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construction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Serving</a:t>
            </a:r>
            <a:r>
              <a:rPr sz="1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55514" y="9326451"/>
            <a:ext cx="182880" cy="3530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50" dirty="0">
                <a:solidFill>
                  <a:srgbClr val="E1E4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00222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40" dirty="0">
                <a:solidFill>
                  <a:srgbClr val="9FD8F6"/>
                </a:solidFill>
              </a:rPr>
              <a:t>Data</a:t>
            </a:r>
            <a:r>
              <a:rPr sz="5400" spc="-675" dirty="0">
                <a:solidFill>
                  <a:srgbClr val="9FD8F6"/>
                </a:solidFill>
              </a:rPr>
              <a:t> </a:t>
            </a:r>
            <a:r>
              <a:rPr sz="5400" spc="-120" dirty="0">
                <a:solidFill>
                  <a:srgbClr val="9FD8F6"/>
                </a:solidFill>
              </a:rPr>
              <a:t>center</a:t>
            </a:r>
            <a:r>
              <a:rPr sz="5400" spc="-670" dirty="0">
                <a:solidFill>
                  <a:srgbClr val="9FD8F6"/>
                </a:solidFill>
              </a:rPr>
              <a:t> </a:t>
            </a:r>
            <a:r>
              <a:rPr sz="5400" spc="-220" dirty="0">
                <a:solidFill>
                  <a:srgbClr val="9FD8F6"/>
                </a:solidFill>
              </a:rPr>
              <a:t>geographic</a:t>
            </a:r>
            <a:r>
              <a:rPr sz="5400" spc="-670" dirty="0">
                <a:solidFill>
                  <a:srgbClr val="9FD8F6"/>
                </a:solidFill>
              </a:rPr>
              <a:t> </a:t>
            </a:r>
            <a:r>
              <a:rPr sz="5400" spc="-145" dirty="0">
                <a:solidFill>
                  <a:srgbClr val="9FD8F6"/>
                </a:solidFill>
              </a:rPr>
              <a:t>regions</a:t>
            </a:r>
            <a:endParaRPr sz="5400"/>
          </a:p>
        </p:txBody>
      </p:sp>
      <p:sp>
        <p:nvSpPr>
          <p:cNvPr id="60" name="object 60"/>
          <p:cNvSpPr txBox="1"/>
          <p:nvPr/>
        </p:nvSpPr>
        <p:spPr>
          <a:xfrm>
            <a:off x="5824612" y="2930517"/>
            <a:ext cx="1830070" cy="224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6290">
              <a:lnSpc>
                <a:spcPct val="124800"/>
              </a:lnSpc>
              <a:spcBef>
                <a:spcPts val="100"/>
              </a:spcBef>
            </a:pP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Altoona,</a:t>
            </a:r>
            <a:r>
              <a:rPr sz="1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IA </a:t>
            </a:r>
            <a:r>
              <a:rPr sz="1500" spc="-55" dirty="0">
                <a:solidFill>
                  <a:srgbClr val="F9CB9B"/>
                </a:solidFill>
                <a:latin typeface="Verdana"/>
                <a:cs typeface="Verdana"/>
              </a:rPr>
              <a:t>DeKalb,</a:t>
            </a:r>
            <a:r>
              <a:rPr sz="1500" spc="-130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IL</a:t>
            </a:r>
            <a:endParaRPr sz="1500">
              <a:latin typeface="Verdana"/>
              <a:cs typeface="Verdana"/>
            </a:endParaRPr>
          </a:p>
          <a:p>
            <a:pPr marL="12700" marR="335915">
              <a:lnSpc>
                <a:spcPct val="138400"/>
              </a:lnSpc>
            </a:pP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Albany,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/>
                <a:cs typeface="Verdana"/>
              </a:rPr>
              <a:t>OH </a:t>
            </a:r>
            <a:r>
              <a:rPr sz="1500" spc="-55" dirty="0">
                <a:solidFill>
                  <a:srgbClr val="F9CB9B"/>
                </a:solidFill>
                <a:latin typeface="Verdana"/>
                <a:cs typeface="Verdana"/>
              </a:rPr>
              <a:t>Gallatin,</a:t>
            </a:r>
            <a:r>
              <a:rPr sz="1500" spc="-140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TN </a:t>
            </a:r>
            <a:r>
              <a:rPr sz="1500" spc="-50" dirty="0">
                <a:solidFill>
                  <a:srgbClr val="F9CB9B"/>
                </a:solidFill>
                <a:latin typeface="Verdana"/>
                <a:cs typeface="Verdana"/>
              </a:rPr>
              <a:t>Henrico,</a:t>
            </a:r>
            <a:r>
              <a:rPr sz="1500" spc="-120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VA 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Forest</a:t>
            </a:r>
            <a:r>
              <a:rPr sz="1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City,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500" spc="-10" dirty="0">
                <a:solidFill>
                  <a:srgbClr val="F9CB9B"/>
                </a:solidFill>
                <a:latin typeface="Verdana"/>
                <a:cs typeface="Verdana"/>
              </a:rPr>
              <a:t>Newton</a:t>
            </a:r>
            <a:r>
              <a:rPr sz="1500" spc="-135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65" dirty="0">
                <a:solidFill>
                  <a:srgbClr val="F9CB9B"/>
                </a:solidFill>
                <a:latin typeface="Verdana"/>
                <a:cs typeface="Verdana"/>
              </a:rPr>
              <a:t>County,</a:t>
            </a:r>
            <a:r>
              <a:rPr sz="1500" spc="-135" dirty="0">
                <a:solidFill>
                  <a:srgbClr val="F9CB9B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F9CB9B"/>
                </a:solidFill>
                <a:latin typeface="Verdana"/>
                <a:cs typeface="Verdana"/>
              </a:rPr>
              <a:t>GA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964" y="644629"/>
            <a:ext cx="15763875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10"/>
              </a:spcBef>
            </a:pPr>
            <a:r>
              <a:rPr sz="5000" spc="-105" dirty="0">
                <a:solidFill>
                  <a:srgbClr val="00629A"/>
                </a:solidFill>
                <a:latin typeface="Verdana"/>
                <a:cs typeface="Verdana"/>
              </a:rPr>
              <a:t>What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00629A"/>
                </a:solidFill>
                <a:latin typeface="Verdana"/>
                <a:cs typeface="Verdana"/>
              </a:rPr>
              <a:t>is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00629A"/>
                </a:solidFill>
                <a:latin typeface="Verdana"/>
                <a:cs typeface="Verdana"/>
              </a:rPr>
              <a:t>host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35" dirty="0">
                <a:solidFill>
                  <a:srgbClr val="00629A"/>
                </a:solidFill>
                <a:latin typeface="Verdana"/>
                <a:cs typeface="Verdana"/>
              </a:rPr>
              <a:t>customization?</a:t>
            </a:r>
            <a:endParaRPr sz="5000">
              <a:latin typeface="Verdana"/>
              <a:cs typeface="Verdana"/>
            </a:endParaRPr>
          </a:p>
          <a:p>
            <a:pPr marL="3168650" indent="3193415">
              <a:lnSpc>
                <a:spcPct val="349700"/>
              </a:lnSpc>
              <a:spcBef>
                <a:spcPts val="3404"/>
              </a:spcBef>
              <a:tabLst>
                <a:tab pos="7897495" algn="l"/>
                <a:tab pos="11711305" algn="l"/>
              </a:tabLst>
            </a:pPr>
            <a:r>
              <a:rPr sz="3600" spc="-120" dirty="0">
                <a:solidFill>
                  <a:srgbClr val="00629A"/>
                </a:solidFill>
                <a:latin typeface="Verdana"/>
                <a:cs typeface="Verdana"/>
              </a:rPr>
              <a:t>NIC</a:t>
            </a:r>
            <a:r>
              <a:rPr sz="3600" spc="-45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00629A"/>
                </a:solidFill>
                <a:latin typeface="Verdana"/>
                <a:cs typeface="Verdana"/>
              </a:rPr>
              <a:t>settings</a:t>
            </a:r>
            <a:r>
              <a:rPr sz="3600" dirty="0">
                <a:solidFill>
                  <a:srgbClr val="00629A"/>
                </a:solidFill>
                <a:latin typeface="Verdana"/>
                <a:cs typeface="Verdana"/>
              </a:rPr>
              <a:t>	</a:t>
            </a:r>
            <a:r>
              <a:rPr sz="3600" spc="-150" dirty="0">
                <a:solidFill>
                  <a:srgbClr val="00629A"/>
                </a:solidFill>
                <a:latin typeface="Verdana"/>
                <a:cs typeface="Verdana"/>
              </a:rPr>
              <a:t>kernel</a:t>
            </a:r>
            <a:r>
              <a:rPr sz="3600" spc="-4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00629A"/>
                </a:solidFill>
                <a:latin typeface="Verdana"/>
                <a:cs typeface="Verdana"/>
              </a:rPr>
              <a:t>version </a:t>
            </a:r>
            <a:r>
              <a:rPr sz="5400" spc="217" baseline="27006" dirty="0">
                <a:solidFill>
                  <a:srgbClr val="00629A"/>
                </a:solidFill>
                <a:latin typeface="Verdana"/>
                <a:cs typeface="Verdana"/>
              </a:rPr>
              <a:t>CPU</a:t>
            </a:r>
            <a:r>
              <a:rPr sz="5400" spc="-705" baseline="27006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400" spc="-15" baseline="27006" dirty="0">
                <a:solidFill>
                  <a:srgbClr val="00629A"/>
                </a:solidFill>
                <a:latin typeface="Verdana"/>
                <a:cs typeface="Verdana"/>
              </a:rPr>
              <a:t>Turbo</a:t>
            </a:r>
            <a:r>
              <a:rPr sz="5400" baseline="27006" dirty="0">
                <a:solidFill>
                  <a:srgbClr val="00629A"/>
                </a:solidFill>
                <a:latin typeface="Verdana"/>
                <a:cs typeface="Verdana"/>
              </a:rPr>
              <a:t>	</a:t>
            </a:r>
            <a:r>
              <a:rPr sz="3600" spc="-50" dirty="0">
                <a:solidFill>
                  <a:srgbClr val="00629A"/>
                </a:solidFill>
                <a:latin typeface="Verdana"/>
                <a:cs typeface="Verdana"/>
              </a:rPr>
              <a:t>file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75" dirty="0">
                <a:solidFill>
                  <a:srgbClr val="00629A"/>
                </a:solidFill>
                <a:latin typeface="Verdana"/>
                <a:cs typeface="Verdana"/>
              </a:rPr>
              <a:t>system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25" dirty="0">
                <a:solidFill>
                  <a:srgbClr val="00629A"/>
                </a:solidFill>
                <a:latin typeface="Verdana"/>
                <a:cs typeface="Verdana"/>
              </a:rPr>
              <a:t>settings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305" dirty="0">
                <a:solidFill>
                  <a:srgbClr val="00629A"/>
                </a:solidFill>
                <a:latin typeface="Verdana"/>
                <a:cs typeface="Verdana"/>
              </a:rPr>
              <a:t>(e.g.,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65" dirty="0">
                <a:solidFill>
                  <a:srgbClr val="00629A"/>
                </a:solidFill>
                <a:latin typeface="Verdana"/>
                <a:cs typeface="Verdana"/>
              </a:rPr>
              <a:t>btrfs,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00629A"/>
                </a:solidFill>
                <a:latin typeface="Verdana"/>
                <a:cs typeface="Verdana"/>
              </a:rPr>
              <a:t>XFS)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z="3600">
              <a:latin typeface="Verdana"/>
              <a:cs typeface="Verdana"/>
            </a:endParaRPr>
          </a:p>
          <a:p>
            <a:pPr marR="337820" algn="ctr">
              <a:lnSpc>
                <a:spcPct val="100000"/>
              </a:lnSpc>
            </a:pPr>
            <a:r>
              <a:rPr sz="3600" spc="-40" dirty="0">
                <a:solidFill>
                  <a:srgbClr val="00629A"/>
                </a:solidFill>
                <a:latin typeface="Verdana"/>
                <a:cs typeface="Verdana"/>
              </a:rPr>
              <a:t>sysctls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305" dirty="0">
                <a:solidFill>
                  <a:srgbClr val="00629A"/>
                </a:solidFill>
                <a:latin typeface="Verdana"/>
                <a:cs typeface="Verdana"/>
              </a:rPr>
              <a:t>(e.g.,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95" dirty="0">
                <a:solidFill>
                  <a:srgbClr val="00629A"/>
                </a:solidFill>
                <a:latin typeface="Verdana"/>
                <a:cs typeface="Verdana"/>
              </a:rPr>
              <a:t>huge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25" dirty="0">
                <a:solidFill>
                  <a:srgbClr val="00629A"/>
                </a:solidFill>
                <a:latin typeface="Verdana"/>
                <a:cs typeface="Verdana"/>
              </a:rPr>
              <a:t>pages,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50" dirty="0">
                <a:solidFill>
                  <a:srgbClr val="00629A"/>
                </a:solidFill>
                <a:latin typeface="Verdana"/>
                <a:cs typeface="Verdana"/>
              </a:rPr>
              <a:t>kernel</a:t>
            </a:r>
            <a:r>
              <a:rPr sz="3600" spc="-43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85" dirty="0">
                <a:solidFill>
                  <a:srgbClr val="00629A"/>
                </a:solidFill>
                <a:latin typeface="Verdana"/>
                <a:cs typeface="Verdana"/>
              </a:rPr>
              <a:t>scheduler</a:t>
            </a:r>
            <a:r>
              <a:rPr sz="3600" spc="-4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00629A"/>
                </a:solidFill>
                <a:latin typeface="Verdana"/>
                <a:cs typeface="Verdana"/>
              </a:rPr>
              <a:t>settings)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55"/>
              </a:spcBef>
            </a:pP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26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" y="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-4687" y="-4687"/>
            <a:ext cx="18297525" cy="10296525"/>
            <a:chOff x="-4687" y="-4687"/>
            <a:chExt cx="18297525" cy="10296525"/>
          </a:xfrm>
        </p:grpSpPr>
        <p:sp>
          <p:nvSpPr>
            <p:cNvPr id="6" name="object 6"/>
            <p:cNvSpPr/>
            <p:nvPr/>
          </p:nvSpPr>
          <p:spPr>
            <a:xfrm>
              <a:off x="74" y="74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2650" y="2967124"/>
              <a:ext cx="13743305" cy="4491355"/>
            </a:xfrm>
            <a:custGeom>
              <a:avLst/>
              <a:gdLst/>
              <a:ahLst/>
              <a:cxnLst/>
              <a:rect l="l" t="t" r="r" b="b"/>
              <a:pathLst>
                <a:path w="13743305" h="4491355">
                  <a:moveTo>
                    <a:pt x="13742699" y="4490999"/>
                  </a:moveTo>
                  <a:lnTo>
                    <a:pt x="0" y="44909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49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2650" y="2967124"/>
              <a:ext cx="13743305" cy="4491355"/>
            </a:xfrm>
            <a:custGeom>
              <a:avLst/>
              <a:gdLst/>
              <a:ahLst/>
              <a:cxnLst/>
              <a:rect l="l" t="t" r="r" b="b"/>
              <a:pathLst>
                <a:path w="13743305" h="4491355">
                  <a:moveTo>
                    <a:pt x="0" y="0"/>
                  </a:moveTo>
                  <a:lnTo>
                    <a:pt x="13742699" y="0"/>
                  </a:lnTo>
                  <a:lnTo>
                    <a:pt x="13742699" y="4490999"/>
                  </a:lnTo>
                  <a:lnTo>
                    <a:pt x="0" y="44909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04821" y="3681005"/>
            <a:ext cx="1267650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6500" b="1" spc="-630" dirty="0">
                <a:latin typeface="Verdana"/>
                <a:cs typeface="Verdana"/>
              </a:rPr>
              <a:t>Intuition:</a:t>
            </a:r>
            <a:r>
              <a:rPr sz="6500" b="1" spc="-770" dirty="0">
                <a:latin typeface="Verdana"/>
                <a:cs typeface="Verdana"/>
              </a:rPr>
              <a:t> </a:t>
            </a:r>
            <a:r>
              <a:rPr sz="6500" spc="-50" dirty="0"/>
              <a:t>Dynamically </a:t>
            </a:r>
            <a:r>
              <a:rPr sz="6500" spc="-145" dirty="0"/>
              <a:t>reconfigure</a:t>
            </a:r>
            <a:r>
              <a:rPr sz="6500" spc="-815" dirty="0"/>
              <a:t> </a:t>
            </a:r>
            <a:r>
              <a:rPr sz="6500" spc="-160" dirty="0"/>
              <a:t>machines</a:t>
            </a:r>
            <a:r>
              <a:rPr sz="6500" spc="-810" dirty="0"/>
              <a:t> </a:t>
            </a:r>
            <a:r>
              <a:rPr sz="6500" spc="-190" dirty="0"/>
              <a:t>as</a:t>
            </a:r>
            <a:r>
              <a:rPr sz="6500" spc="-810" dirty="0"/>
              <a:t> </a:t>
            </a:r>
            <a:r>
              <a:rPr sz="6500" spc="-105" dirty="0"/>
              <a:t>needed </a:t>
            </a:r>
            <a:r>
              <a:rPr sz="6500" spc="-225" dirty="0"/>
              <a:t>by</a:t>
            </a:r>
            <a:r>
              <a:rPr sz="6500" spc="-835" dirty="0"/>
              <a:t> </a:t>
            </a:r>
            <a:r>
              <a:rPr sz="6500" spc="-80" dirty="0"/>
              <a:t>workloads.</a:t>
            </a:r>
            <a:endParaRPr sz="6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Challenge:</a:t>
            </a:r>
            <a:r>
              <a:rPr spc="-615" dirty="0"/>
              <a:t> </a:t>
            </a:r>
            <a:r>
              <a:rPr spc="-114" dirty="0"/>
              <a:t>Performance</a:t>
            </a:r>
            <a:r>
              <a:rPr spc="-615" dirty="0"/>
              <a:t> </a:t>
            </a:r>
            <a:r>
              <a:rPr spc="-120" dirty="0"/>
              <a:t>wins</a:t>
            </a:r>
            <a:r>
              <a:rPr spc="-610" dirty="0"/>
              <a:t> </a:t>
            </a:r>
            <a:r>
              <a:rPr spc="-180" dirty="0"/>
              <a:t>through</a:t>
            </a:r>
            <a:r>
              <a:rPr spc="-615" dirty="0"/>
              <a:t> </a:t>
            </a:r>
            <a:r>
              <a:rPr spc="-60" dirty="0"/>
              <a:t>host</a:t>
            </a:r>
            <a:r>
              <a:rPr spc="-610" dirty="0"/>
              <a:t> </a:t>
            </a:r>
            <a:r>
              <a:rPr spc="-60" dirty="0"/>
              <a:t>customization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268" y="2453542"/>
            <a:ext cx="17258534" cy="74215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178" y="9450276"/>
            <a:ext cx="389890" cy="3530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31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Challenge:</a:t>
            </a:r>
            <a:r>
              <a:rPr spc="-615" dirty="0"/>
              <a:t> </a:t>
            </a:r>
            <a:r>
              <a:rPr spc="-114" dirty="0"/>
              <a:t>Performance</a:t>
            </a:r>
            <a:r>
              <a:rPr spc="-615" dirty="0"/>
              <a:t> </a:t>
            </a:r>
            <a:r>
              <a:rPr spc="-120" dirty="0"/>
              <a:t>wins</a:t>
            </a:r>
            <a:r>
              <a:rPr spc="-610" dirty="0"/>
              <a:t> </a:t>
            </a:r>
            <a:r>
              <a:rPr spc="-180" dirty="0"/>
              <a:t>through</a:t>
            </a:r>
            <a:r>
              <a:rPr spc="-615" dirty="0"/>
              <a:t> </a:t>
            </a:r>
            <a:r>
              <a:rPr spc="-60" dirty="0"/>
              <a:t>host</a:t>
            </a:r>
            <a:r>
              <a:rPr spc="-610" dirty="0"/>
              <a:t> </a:t>
            </a:r>
            <a:r>
              <a:rPr spc="-60" dirty="0"/>
              <a:t>customization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268" y="1726616"/>
            <a:ext cx="17258534" cy="81484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178" y="9450276"/>
            <a:ext cx="389890" cy="3530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32</a:t>
            </a:fld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35" dirty="0"/>
              <a:t> </a:t>
            </a:r>
            <a:r>
              <a:rPr spc="-125" dirty="0"/>
              <a:t>is</a:t>
            </a:r>
            <a:r>
              <a:rPr spc="-630" dirty="0"/>
              <a:t> </a:t>
            </a:r>
            <a:r>
              <a:rPr spc="-90" dirty="0"/>
              <a:t>the</a:t>
            </a:r>
            <a:r>
              <a:rPr spc="-640" dirty="0"/>
              <a:t> </a:t>
            </a:r>
            <a:r>
              <a:rPr spc="-210" dirty="0"/>
              <a:t>overhead</a:t>
            </a:r>
            <a:r>
              <a:rPr spc="-630" dirty="0"/>
              <a:t> </a:t>
            </a:r>
            <a:r>
              <a:rPr spc="-105" dirty="0"/>
              <a:t>for</a:t>
            </a:r>
            <a:r>
              <a:rPr spc="-635" dirty="0"/>
              <a:t> </a:t>
            </a:r>
            <a:r>
              <a:rPr spc="-60" dirty="0"/>
              <a:t>host</a:t>
            </a:r>
            <a:r>
              <a:rPr spc="-630" dirty="0"/>
              <a:t> </a:t>
            </a:r>
            <a:r>
              <a:rPr spc="-100" dirty="0"/>
              <a:t>profile</a:t>
            </a:r>
            <a:r>
              <a:rPr spc="-640" dirty="0"/>
              <a:t> </a:t>
            </a:r>
            <a:r>
              <a:rPr spc="-40" dirty="0"/>
              <a:t>switches?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548788"/>
            <a:ext cx="17983192" cy="51894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5299" y="1564275"/>
            <a:ext cx="10556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67788A"/>
                </a:solidFill>
                <a:latin typeface="Verdana"/>
                <a:cs typeface="Verdana"/>
              </a:rPr>
              <a:t>On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204" dirty="0">
                <a:solidFill>
                  <a:srgbClr val="67788A"/>
                </a:solidFill>
                <a:latin typeface="Verdana"/>
                <a:cs typeface="Verdana"/>
              </a:rPr>
              <a:t>average,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75" dirty="0">
                <a:solidFill>
                  <a:srgbClr val="67788A"/>
                </a:solidFill>
                <a:latin typeface="Verdana"/>
                <a:cs typeface="Verdana"/>
              </a:rPr>
              <a:t>a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67788A"/>
                </a:solidFill>
                <a:latin typeface="Verdana"/>
                <a:cs typeface="Verdana"/>
              </a:rPr>
              <a:t>machine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67788A"/>
                </a:solidFill>
                <a:latin typeface="Verdana"/>
                <a:cs typeface="Verdana"/>
              </a:rPr>
              <a:t>changes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67788A"/>
                </a:solidFill>
                <a:latin typeface="Verdana"/>
                <a:cs typeface="Verdana"/>
              </a:rPr>
              <a:t>host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67788A"/>
                </a:solidFill>
                <a:latin typeface="Verdana"/>
                <a:cs typeface="Verdana"/>
              </a:rPr>
              <a:t>profiles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67788A"/>
                </a:solidFill>
                <a:latin typeface="Verdana"/>
                <a:cs typeface="Verdana"/>
              </a:rPr>
              <a:t>once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60" dirty="0">
                <a:solidFill>
                  <a:srgbClr val="67788A"/>
                </a:solidFill>
                <a:latin typeface="Verdana"/>
                <a:cs typeface="Verdana"/>
              </a:rPr>
              <a:t>every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330" dirty="0">
                <a:solidFill>
                  <a:srgbClr val="67788A"/>
                </a:solidFill>
                <a:latin typeface="Verdana"/>
                <a:cs typeface="Verdana"/>
              </a:rPr>
              <a:t>~2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67788A"/>
                </a:solidFill>
                <a:latin typeface="Verdana"/>
                <a:cs typeface="Verdana"/>
              </a:rPr>
              <a:t>days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299" y="645900"/>
            <a:ext cx="100380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30" dirty="0"/>
              <a:t> </a:t>
            </a:r>
            <a:r>
              <a:rPr spc="-180" dirty="0"/>
              <a:t>drives</a:t>
            </a:r>
            <a:r>
              <a:rPr spc="-630" dirty="0"/>
              <a:t> </a:t>
            </a:r>
            <a:r>
              <a:rPr spc="-60" dirty="0"/>
              <a:t>host</a:t>
            </a:r>
            <a:r>
              <a:rPr spc="-625" dirty="0"/>
              <a:t> </a:t>
            </a:r>
            <a:r>
              <a:rPr spc="-100" dirty="0"/>
              <a:t>profile</a:t>
            </a:r>
            <a:r>
              <a:rPr spc="-635" dirty="0"/>
              <a:t> </a:t>
            </a:r>
            <a:r>
              <a:rPr spc="-175" dirty="0"/>
              <a:t>changes?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99" y="2036450"/>
            <a:ext cx="17875306" cy="6214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71765" y="2600983"/>
            <a:ext cx="35312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n-US" sz="2400" spc="-70" dirty="0">
                <a:solidFill>
                  <a:srgbClr val="FF0000"/>
                </a:solidFill>
                <a:latin typeface="Verdana"/>
                <a:cs typeface="Verdana"/>
              </a:rPr>
              <a:t>     </a:t>
            </a:r>
            <a:r>
              <a:rPr sz="2400" spc="-70" dirty="0">
                <a:solidFill>
                  <a:srgbClr val="FF0000"/>
                </a:solidFill>
                <a:latin typeface="Verdana"/>
                <a:cs typeface="Verdana"/>
              </a:rPr>
              <a:t>Change</a:t>
            </a:r>
            <a:r>
              <a:rPr sz="2400" spc="-2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Verdana"/>
                <a:cs typeface="Verdana"/>
              </a:rPr>
              <a:t>machines</a:t>
            </a:r>
            <a:r>
              <a:rPr sz="2400" spc="-2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  <a:p>
            <a:pPr marL="95885">
              <a:lnSpc>
                <a:spcPts val="2865"/>
              </a:lnSpc>
            </a:pPr>
            <a:r>
              <a:rPr sz="2400" b="1" spc="-100" dirty="0">
                <a:solidFill>
                  <a:srgbClr val="FF0000"/>
                </a:solidFill>
                <a:latin typeface="Verdana"/>
                <a:cs typeface="Verdana"/>
              </a:rPr>
              <a:t>ALM-</a:t>
            </a:r>
            <a:r>
              <a:rPr sz="2400" b="1" spc="-185" dirty="0">
                <a:solidFill>
                  <a:srgbClr val="FF0000"/>
                </a:solidFill>
                <a:latin typeface="Verdana"/>
                <a:cs typeface="Verdana"/>
              </a:rPr>
              <a:t>tracking</a:t>
            </a:r>
            <a:r>
              <a:rPr sz="2400" b="1" spc="-2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95" dirty="0">
                <a:solidFill>
                  <a:srgbClr val="FF0000"/>
                </a:solidFill>
                <a:latin typeface="Verdana"/>
                <a:cs typeface="Verdana"/>
              </a:rPr>
              <a:t>services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31229" y="2758250"/>
            <a:ext cx="8004809" cy="2742565"/>
            <a:chOff x="5631229" y="2758250"/>
            <a:chExt cx="8004809" cy="2742565"/>
          </a:xfrm>
        </p:grpSpPr>
        <p:sp>
          <p:nvSpPr>
            <p:cNvPr id="6" name="object 6"/>
            <p:cNvSpPr/>
            <p:nvPr/>
          </p:nvSpPr>
          <p:spPr>
            <a:xfrm>
              <a:off x="5711577" y="3480050"/>
              <a:ext cx="426084" cy="1833245"/>
            </a:xfrm>
            <a:custGeom>
              <a:avLst/>
              <a:gdLst/>
              <a:ahLst/>
              <a:cxnLst/>
              <a:rect l="l" t="t" r="r" b="b"/>
              <a:pathLst>
                <a:path w="426085" h="1833245">
                  <a:moveTo>
                    <a:pt x="425871" y="0"/>
                  </a:moveTo>
                  <a:lnTo>
                    <a:pt x="0" y="183322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229" y="5279989"/>
              <a:ext cx="160697" cy="2207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71667" y="2777300"/>
              <a:ext cx="445770" cy="1276350"/>
            </a:xfrm>
            <a:custGeom>
              <a:avLst/>
              <a:gdLst/>
              <a:ahLst/>
              <a:cxnLst/>
              <a:rect l="l" t="t" r="r" b="b"/>
              <a:pathLst>
                <a:path w="445769" h="1276350">
                  <a:moveTo>
                    <a:pt x="445182" y="0"/>
                  </a:moveTo>
                  <a:lnTo>
                    <a:pt x="0" y="1275763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3200" y="4013279"/>
              <a:ext cx="156934" cy="2220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596581" y="1898232"/>
            <a:ext cx="40392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865"/>
              </a:lnSpc>
              <a:spcBef>
                <a:spcPts val="100"/>
              </a:spcBef>
            </a:pPr>
            <a:r>
              <a:rPr sz="2400" spc="-70" dirty="0">
                <a:solidFill>
                  <a:srgbClr val="0000FF"/>
                </a:solidFill>
                <a:latin typeface="Verdana"/>
                <a:cs typeface="Verdana"/>
              </a:rPr>
              <a:t>Change</a:t>
            </a:r>
            <a:r>
              <a:rPr sz="2400" spc="-26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0000FF"/>
                </a:solidFill>
                <a:latin typeface="Verdana"/>
                <a:cs typeface="Verdana"/>
              </a:rPr>
              <a:t>machines</a:t>
            </a:r>
            <a:r>
              <a:rPr sz="2400" spc="-26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  <a:p>
            <a:pPr algn="ctr">
              <a:lnSpc>
                <a:spcPts val="2865"/>
              </a:lnSpc>
            </a:pPr>
            <a:r>
              <a:rPr sz="2400" b="1" spc="-240" dirty="0">
                <a:solidFill>
                  <a:srgbClr val="0000FF"/>
                </a:solidFill>
                <a:latin typeface="Verdana"/>
                <a:cs typeface="Verdana"/>
              </a:rPr>
              <a:t>non-</a:t>
            </a:r>
            <a:r>
              <a:rPr sz="2400" b="1" spc="-100" dirty="0">
                <a:solidFill>
                  <a:srgbClr val="0000FF"/>
                </a:solidFill>
                <a:latin typeface="Verdana"/>
                <a:cs typeface="Verdana"/>
              </a:rPr>
              <a:t>ALM-</a:t>
            </a:r>
            <a:r>
              <a:rPr sz="2400" b="1" spc="-185" dirty="0">
                <a:solidFill>
                  <a:srgbClr val="0000FF"/>
                </a:solidFill>
                <a:latin typeface="Verdana"/>
                <a:cs typeface="Verdana"/>
              </a:rPr>
              <a:t>tracking </a:t>
            </a:r>
            <a:r>
              <a:rPr sz="2400" b="1" spc="-160" dirty="0">
                <a:solidFill>
                  <a:srgbClr val="0000FF"/>
                </a:solidFill>
                <a:latin typeface="Verdana"/>
                <a:cs typeface="Verdana"/>
              </a:rPr>
              <a:t>services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755" y="644629"/>
            <a:ext cx="15186025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110"/>
              </a:spcBef>
            </a:pPr>
            <a:r>
              <a:rPr sz="5000" spc="-105" dirty="0">
                <a:solidFill>
                  <a:srgbClr val="00629A"/>
                </a:solidFill>
                <a:latin typeface="Verdana"/>
                <a:cs typeface="Verdana"/>
              </a:rPr>
              <a:t>What</a:t>
            </a:r>
            <a:r>
              <a:rPr sz="5000" spc="-6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00629A"/>
                </a:solidFill>
                <a:latin typeface="Verdana"/>
                <a:cs typeface="Verdana"/>
              </a:rPr>
              <a:t>drives</a:t>
            </a:r>
            <a:r>
              <a:rPr sz="5000" spc="-6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00629A"/>
                </a:solidFill>
                <a:latin typeface="Verdana"/>
                <a:cs typeface="Verdana"/>
              </a:rPr>
              <a:t>host</a:t>
            </a:r>
            <a:r>
              <a:rPr sz="5000" spc="-62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00" dirty="0">
                <a:solidFill>
                  <a:srgbClr val="00629A"/>
                </a:solidFill>
                <a:latin typeface="Verdana"/>
                <a:cs typeface="Verdana"/>
              </a:rPr>
              <a:t>profile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65" dirty="0">
                <a:solidFill>
                  <a:srgbClr val="00629A"/>
                </a:solidFill>
                <a:latin typeface="Verdana"/>
                <a:cs typeface="Verdana"/>
              </a:rPr>
              <a:t>changes?</a:t>
            </a:r>
            <a:endParaRPr sz="5000">
              <a:latin typeface="Verdana"/>
              <a:cs typeface="Verdana"/>
            </a:endParaRPr>
          </a:p>
          <a:p>
            <a:pPr marL="11173460" algn="ctr">
              <a:lnSpc>
                <a:spcPts val="2865"/>
              </a:lnSpc>
              <a:spcBef>
                <a:spcPts val="3860"/>
              </a:spcBef>
            </a:pPr>
            <a:r>
              <a:rPr sz="2400" spc="-70" dirty="0">
                <a:solidFill>
                  <a:srgbClr val="0000FF"/>
                </a:solidFill>
                <a:latin typeface="Verdana"/>
                <a:cs typeface="Verdana"/>
              </a:rPr>
              <a:t>Change</a:t>
            </a:r>
            <a:r>
              <a:rPr sz="2400" spc="-26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0000FF"/>
                </a:solidFill>
                <a:latin typeface="Verdana"/>
                <a:cs typeface="Verdana"/>
              </a:rPr>
              <a:t>machines</a:t>
            </a:r>
            <a:r>
              <a:rPr sz="2400" spc="-26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to</a:t>
            </a:r>
            <a:r>
              <a:rPr sz="2400" spc="-26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Verdana"/>
                <a:cs typeface="Verdana"/>
              </a:rPr>
              <a:t>run</a:t>
            </a:r>
            <a:endParaRPr sz="2400">
              <a:latin typeface="Verdana"/>
              <a:cs typeface="Verdana"/>
            </a:endParaRPr>
          </a:p>
          <a:p>
            <a:pPr marL="11172190" algn="ctr">
              <a:lnSpc>
                <a:spcPts val="2765"/>
              </a:lnSpc>
            </a:pPr>
            <a:r>
              <a:rPr sz="2400" b="1" spc="-240" dirty="0">
                <a:solidFill>
                  <a:srgbClr val="0000FF"/>
                </a:solidFill>
                <a:latin typeface="Verdana"/>
                <a:cs typeface="Verdana"/>
              </a:rPr>
              <a:t>non-</a:t>
            </a:r>
            <a:r>
              <a:rPr sz="2400" b="1" spc="-100" dirty="0">
                <a:solidFill>
                  <a:srgbClr val="0000FF"/>
                </a:solidFill>
                <a:latin typeface="Verdana"/>
                <a:cs typeface="Verdana"/>
              </a:rPr>
              <a:t>ALM-</a:t>
            </a:r>
            <a:r>
              <a:rPr sz="2400" b="1" spc="-185" dirty="0">
                <a:solidFill>
                  <a:srgbClr val="0000FF"/>
                </a:solidFill>
                <a:latin typeface="Verdana"/>
                <a:cs typeface="Verdana"/>
              </a:rPr>
              <a:t>tracking services</a:t>
            </a:r>
            <a:endParaRPr sz="2400">
              <a:latin typeface="Verdana"/>
              <a:cs typeface="Verdana"/>
            </a:endParaRPr>
          </a:p>
          <a:p>
            <a:pPr marR="3776979" algn="ctr">
              <a:lnSpc>
                <a:spcPts val="2765"/>
              </a:lnSpc>
            </a:pPr>
            <a:r>
              <a:rPr sz="2400" spc="-70" dirty="0">
                <a:solidFill>
                  <a:srgbClr val="FF0000"/>
                </a:solidFill>
                <a:latin typeface="Verdana"/>
                <a:cs typeface="Verdana"/>
              </a:rPr>
              <a:t>Change</a:t>
            </a:r>
            <a:r>
              <a:rPr sz="2400" spc="-2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Verdana"/>
                <a:cs typeface="Verdana"/>
              </a:rPr>
              <a:t>machines</a:t>
            </a:r>
            <a:r>
              <a:rPr sz="2400" spc="-2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400" spc="-2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Verdana"/>
                <a:cs typeface="Verdana"/>
              </a:rPr>
              <a:t>run</a:t>
            </a:r>
            <a:endParaRPr sz="2400">
              <a:latin typeface="Verdana"/>
              <a:cs typeface="Verdana"/>
            </a:endParaRPr>
          </a:p>
          <a:p>
            <a:pPr marR="3778250" algn="ctr">
              <a:lnSpc>
                <a:spcPts val="2865"/>
              </a:lnSpc>
            </a:pPr>
            <a:r>
              <a:rPr sz="2400" b="1" spc="-100" dirty="0">
                <a:solidFill>
                  <a:srgbClr val="FF0000"/>
                </a:solidFill>
                <a:latin typeface="Verdana"/>
                <a:cs typeface="Verdana"/>
              </a:rPr>
              <a:t>ALM-</a:t>
            </a:r>
            <a:r>
              <a:rPr sz="2400" b="1" spc="-185" dirty="0">
                <a:solidFill>
                  <a:srgbClr val="FF0000"/>
                </a:solidFill>
                <a:latin typeface="Verdana"/>
                <a:cs typeface="Verdana"/>
              </a:rPr>
              <a:t>tracking</a:t>
            </a:r>
            <a:r>
              <a:rPr sz="2400" b="1" spc="-2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70" dirty="0">
                <a:solidFill>
                  <a:srgbClr val="FF0000"/>
                </a:solidFill>
                <a:latin typeface="Verdana"/>
                <a:cs typeface="Verdana"/>
              </a:rPr>
              <a:t>services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32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0299" y="2036450"/>
            <a:ext cx="17875885" cy="6214110"/>
            <a:chOff x="260299" y="2036450"/>
            <a:chExt cx="17875885" cy="6214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99" y="2036450"/>
              <a:ext cx="17875306" cy="62140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11578" y="3480050"/>
              <a:ext cx="426084" cy="1833245"/>
            </a:xfrm>
            <a:custGeom>
              <a:avLst/>
              <a:gdLst/>
              <a:ahLst/>
              <a:cxnLst/>
              <a:rect l="l" t="t" r="r" b="b"/>
              <a:pathLst>
                <a:path w="426085" h="1833245">
                  <a:moveTo>
                    <a:pt x="425871" y="0"/>
                  </a:moveTo>
                  <a:lnTo>
                    <a:pt x="0" y="183322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229" y="5279989"/>
              <a:ext cx="160697" cy="22075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8" name="object 8"/>
            <p:cNvSpPr/>
            <p:nvPr/>
          </p:nvSpPr>
          <p:spPr>
            <a:xfrm>
              <a:off x="13171667" y="2777300"/>
              <a:ext cx="445770" cy="1276350"/>
            </a:xfrm>
            <a:custGeom>
              <a:avLst/>
              <a:gdLst/>
              <a:ahLst/>
              <a:cxnLst/>
              <a:rect l="l" t="t" r="r" b="b"/>
              <a:pathLst>
                <a:path w="445769" h="1276350">
                  <a:moveTo>
                    <a:pt x="445182" y="0"/>
                  </a:moveTo>
                  <a:lnTo>
                    <a:pt x="0" y="1275763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3199" y="4013279"/>
              <a:ext cx="156934" cy="2220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-4762" y="-4762"/>
            <a:ext cx="18297525" cy="10296525"/>
            <a:chOff x="-4762" y="-4762"/>
            <a:chExt cx="18297525" cy="1029652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13742699" y="4586099"/>
                  </a:moveTo>
                  <a:lnTo>
                    <a:pt x="0" y="45860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58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0" y="0"/>
                  </a:moveTo>
                  <a:lnTo>
                    <a:pt x="13742699" y="0"/>
                  </a:lnTo>
                  <a:lnTo>
                    <a:pt x="13742699" y="4586099"/>
                  </a:lnTo>
                  <a:lnTo>
                    <a:pt x="0" y="458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28967" y="3611955"/>
            <a:ext cx="1263015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6500" spc="-210" dirty="0"/>
              <a:t>Shared</a:t>
            </a:r>
            <a:r>
              <a:rPr sz="6500" spc="-780" dirty="0"/>
              <a:t> </a:t>
            </a:r>
            <a:r>
              <a:rPr sz="6500" spc="-155" dirty="0"/>
              <a:t>infrastructure</a:t>
            </a:r>
            <a:r>
              <a:rPr sz="6500" spc="-775" dirty="0"/>
              <a:t> </a:t>
            </a:r>
            <a:r>
              <a:rPr sz="6500" spc="-270" dirty="0"/>
              <a:t>makes </a:t>
            </a:r>
            <a:r>
              <a:rPr sz="6500" spc="-160" dirty="0"/>
              <a:t>machines</a:t>
            </a:r>
            <a:r>
              <a:rPr sz="6500" spc="-815" dirty="0"/>
              <a:t> </a:t>
            </a:r>
            <a:r>
              <a:rPr sz="6500" spc="-105" dirty="0"/>
              <a:t>fungible</a:t>
            </a:r>
            <a:r>
              <a:rPr sz="6500" spc="-810" dirty="0"/>
              <a:t> </a:t>
            </a:r>
            <a:r>
              <a:rPr sz="6500" spc="-210" dirty="0"/>
              <a:t>and</a:t>
            </a:r>
            <a:r>
              <a:rPr sz="6500" spc="-815" dirty="0"/>
              <a:t> </a:t>
            </a:r>
            <a:r>
              <a:rPr sz="6500" spc="-190" dirty="0"/>
              <a:t>improves </a:t>
            </a:r>
            <a:r>
              <a:rPr sz="6500" spc="-10" dirty="0"/>
              <a:t>efficiency!</a:t>
            </a:r>
            <a:endParaRPr sz="6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3222674" y="3497743"/>
            <a:ext cx="4114165" cy="3498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40" dirty="0">
                <a:solidFill>
                  <a:srgbClr val="00629A"/>
                </a:solidFill>
                <a:latin typeface="Tahoma"/>
                <a:cs typeface="Tahoma"/>
              </a:rPr>
              <a:t>Challenge</a:t>
            </a:r>
            <a:r>
              <a:rPr sz="6000" b="1" spc="-440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894" dirty="0">
                <a:solidFill>
                  <a:srgbClr val="00629A"/>
                </a:solidFill>
                <a:latin typeface="Tahoma"/>
                <a:cs typeface="Tahoma"/>
              </a:rPr>
              <a:t>1</a:t>
            </a:r>
            <a:endParaRPr sz="6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0" b="1" spc="-10" dirty="0">
                <a:solidFill>
                  <a:srgbClr val="00629A"/>
                </a:solidFill>
                <a:latin typeface="Tahoma"/>
                <a:cs typeface="Tahoma"/>
              </a:rPr>
              <a:t>Approach</a:t>
            </a:r>
            <a:endParaRPr sz="6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90"/>
              </a:spcBef>
            </a:pPr>
            <a:r>
              <a:rPr sz="3200" dirty="0">
                <a:solidFill>
                  <a:srgbClr val="ED7218"/>
                </a:solidFill>
                <a:latin typeface="Verdana"/>
                <a:cs typeface="Verdana"/>
              </a:rPr>
              <a:t>Host</a:t>
            </a:r>
            <a:r>
              <a:rPr sz="3200" spc="-35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ED7218"/>
                </a:solidFill>
                <a:latin typeface="Verdana"/>
                <a:cs typeface="Verdana"/>
              </a:rPr>
              <a:t>profiles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0499" y="3491193"/>
            <a:ext cx="4214495" cy="228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40" dirty="0">
                <a:solidFill>
                  <a:srgbClr val="00629A"/>
                </a:solidFill>
                <a:latin typeface="Tahoma"/>
                <a:cs typeface="Tahoma"/>
              </a:rPr>
              <a:t>Challenge</a:t>
            </a:r>
            <a:r>
              <a:rPr sz="6000" b="1" spc="-440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  <a:p>
            <a:pPr marL="12700" marR="1680210">
              <a:lnSpc>
                <a:spcPts val="3829"/>
              </a:lnSpc>
              <a:spcBef>
                <a:spcPts val="2995"/>
              </a:spcBef>
            </a:pPr>
            <a:r>
              <a:rPr sz="3200" spc="-150" dirty="0">
                <a:solidFill>
                  <a:srgbClr val="67788A"/>
                </a:solidFill>
                <a:latin typeface="Verdana"/>
                <a:cs typeface="Verdana"/>
              </a:rPr>
              <a:t>Tasks</a:t>
            </a:r>
            <a:r>
              <a:rPr sz="3200" spc="-4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200" spc="-165" dirty="0">
                <a:solidFill>
                  <a:srgbClr val="67788A"/>
                </a:solidFill>
                <a:latin typeface="Verdana"/>
                <a:cs typeface="Verdana"/>
              </a:rPr>
              <a:t>are</a:t>
            </a:r>
            <a:r>
              <a:rPr sz="3200" spc="-4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200" spc="-25" dirty="0">
                <a:solidFill>
                  <a:srgbClr val="67788A"/>
                </a:solidFill>
                <a:latin typeface="Verdana"/>
                <a:cs typeface="Verdana"/>
              </a:rPr>
              <a:t>not </a:t>
            </a:r>
            <a:r>
              <a:rPr sz="3200" spc="-90" dirty="0">
                <a:solidFill>
                  <a:srgbClr val="67788A"/>
                </a:solidFill>
                <a:latin typeface="Verdana"/>
                <a:cs typeface="Verdana"/>
              </a:rPr>
              <a:t>homogenous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15" dirty="0"/>
              <a:t> </a:t>
            </a:r>
            <a:r>
              <a:rPr spc="-254" dirty="0"/>
              <a:t>are</a:t>
            </a:r>
            <a:r>
              <a:rPr spc="-620" dirty="0"/>
              <a:t> </a:t>
            </a:r>
            <a:r>
              <a:rPr spc="-90" dirty="0"/>
              <a:t>the</a:t>
            </a:r>
            <a:r>
              <a:rPr spc="-615" dirty="0"/>
              <a:t> </a:t>
            </a:r>
            <a:r>
              <a:rPr spc="-195" dirty="0"/>
              <a:t>challenges</a:t>
            </a:r>
            <a:r>
              <a:rPr spc="-615" dirty="0"/>
              <a:t> </a:t>
            </a:r>
            <a:r>
              <a:rPr spc="-65" dirty="0"/>
              <a:t>with</a:t>
            </a:r>
            <a:r>
              <a:rPr spc="-615" dirty="0"/>
              <a:t> </a:t>
            </a:r>
            <a:r>
              <a:rPr spc="-140" dirty="0"/>
              <a:t>supporting</a:t>
            </a:r>
            <a:r>
              <a:rPr spc="-620" dirty="0"/>
              <a:t> </a:t>
            </a:r>
            <a:r>
              <a:rPr spc="-60" dirty="0"/>
              <a:t>ubiquitous </a:t>
            </a:r>
            <a:r>
              <a:rPr spc="-175" dirty="0"/>
              <a:t>shared</a:t>
            </a:r>
            <a:r>
              <a:rPr spc="-630" dirty="0"/>
              <a:t> </a:t>
            </a:r>
            <a:r>
              <a:rPr spc="-70" dirty="0"/>
              <a:t>infrastructure?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Challenge:</a:t>
            </a:r>
            <a:r>
              <a:rPr spc="-635" dirty="0"/>
              <a:t> </a:t>
            </a:r>
            <a:r>
              <a:rPr spc="-235" dirty="0"/>
              <a:t>Tasks</a:t>
            </a:r>
            <a:r>
              <a:rPr spc="-630" dirty="0"/>
              <a:t> </a:t>
            </a:r>
            <a:r>
              <a:rPr spc="-254" dirty="0"/>
              <a:t>are</a:t>
            </a:r>
            <a:r>
              <a:rPr spc="-640" dirty="0"/>
              <a:t> </a:t>
            </a:r>
            <a:r>
              <a:rPr spc="-60" dirty="0"/>
              <a:t>not</a:t>
            </a:r>
            <a:r>
              <a:rPr spc="-630" dirty="0"/>
              <a:t> </a:t>
            </a:r>
            <a:r>
              <a:rPr spc="-135" dirty="0"/>
              <a:t>homogenous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8426" y="1562100"/>
            <a:ext cx="11792995" cy="80600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Challenge:</a:t>
            </a:r>
            <a:r>
              <a:rPr spc="-635" dirty="0"/>
              <a:t> </a:t>
            </a:r>
            <a:r>
              <a:rPr spc="-235" dirty="0"/>
              <a:t>Tasks</a:t>
            </a:r>
            <a:r>
              <a:rPr spc="-630" dirty="0"/>
              <a:t> </a:t>
            </a:r>
            <a:r>
              <a:rPr spc="-254" dirty="0"/>
              <a:t>are</a:t>
            </a:r>
            <a:r>
              <a:rPr spc="-640" dirty="0"/>
              <a:t> </a:t>
            </a:r>
            <a:r>
              <a:rPr spc="-60" dirty="0"/>
              <a:t>not</a:t>
            </a:r>
            <a:r>
              <a:rPr spc="-630" dirty="0"/>
              <a:t> </a:t>
            </a:r>
            <a:r>
              <a:rPr spc="-135" dirty="0"/>
              <a:t>homogenous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8426" y="1578958"/>
            <a:ext cx="11792995" cy="70389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Challenge:</a:t>
            </a:r>
            <a:r>
              <a:rPr spc="-635" dirty="0"/>
              <a:t> </a:t>
            </a:r>
            <a:r>
              <a:rPr spc="-235" dirty="0"/>
              <a:t>Tasks</a:t>
            </a:r>
            <a:r>
              <a:rPr spc="-630" dirty="0"/>
              <a:t> </a:t>
            </a:r>
            <a:r>
              <a:rPr spc="-254" dirty="0"/>
              <a:t>are</a:t>
            </a:r>
            <a:r>
              <a:rPr spc="-640" dirty="0"/>
              <a:t> </a:t>
            </a:r>
            <a:r>
              <a:rPr spc="-60" dirty="0"/>
              <a:t>not</a:t>
            </a:r>
            <a:r>
              <a:rPr spc="-630" dirty="0"/>
              <a:t> </a:t>
            </a:r>
            <a:r>
              <a:rPr spc="-135" dirty="0"/>
              <a:t>homogenous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1686" y="1578958"/>
            <a:ext cx="11767886" cy="8110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7100" y="4191975"/>
            <a:ext cx="1789430" cy="799577"/>
          </a:xfrm>
          <a:prstGeom prst="rect">
            <a:avLst/>
          </a:prstGeom>
          <a:solidFill>
            <a:srgbClr val="FFFFFF"/>
          </a:solidFill>
          <a:ln w="38099">
            <a:solidFill>
              <a:srgbClr val="ED721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234"/>
              </a:spcBef>
            </a:pPr>
            <a:r>
              <a:rPr sz="5000" b="1" spc="-585" dirty="0">
                <a:solidFill>
                  <a:srgbClr val="ED7218"/>
                </a:solidFill>
                <a:latin typeface="Verdana"/>
                <a:cs typeface="Verdana"/>
              </a:rPr>
              <a:t>Web</a:t>
            </a:r>
            <a:endParaRPr sz="50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22499" y="3380084"/>
            <a:ext cx="603250" cy="831215"/>
            <a:chOff x="2722499" y="3380084"/>
            <a:chExt cx="603250" cy="831215"/>
          </a:xfrm>
        </p:grpSpPr>
        <p:sp>
          <p:nvSpPr>
            <p:cNvPr id="5" name="object 5"/>
            <p:cNvSpPr/>
            <p:nvPr/>
          </p:nvSpPr>
          <p:spPr>
            <a:xfrm>
              <a:off x="2741549" y="3539943"/>
              <a:ext cx="464820" cy="652145"/>
            </a:xfrm>
            <a:custGeom>
              <a:avLst/>
              <a:gdLst/>
              <a:ahLst/>
              <a:cxnLst/>
              <a:rect l="l" t="t" r="r" b="b"/>
              <a:pathLst>
                <a:path w="464819" h="652145">
                  <a:moveTo>
                    <a:pt x="0" y="652031"/>
                  </a:moveTo>
                  <a:lnTo>
                    <a:pt x="464637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5887" y="3380084"/>
              <a:ext cx="189689" cy="21542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47624" y="783599"/>
            <a:ext cx="2383155" cy="872490"/>
          </a:xfrm>
          <a:prstGeom prst="rect">
            <a:avLst/>
          </a:prstGeom>
          <a:solidFill>
            <a:srgbClr val="FFFFFF"/>
          </a:solidFill>
          <a:ln w="38099">
            <a:solidFill>
              <a:srgbClr val="ED721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234"/>
              </a:spcBef>
            </a:pPr>
            <a:r>
              <a:rPr b="1" spc="-380" dirty="0">
                <a:solidFill>
                  <a:srgbClr val="ED7218"/>
                </a:solidFill>
                <a:latin typeface="Verdana"/>
                <a:cs typeface="Verdana"/>
              </a:rPr>
              <a:t>Cache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930856" y="1636950"/>
            <a:ext cx="1227455" cy="2468245"/>
            <a:chOff x="5930856" y="1636950"/>
            <a:chExt cx="1227455" cy="2468245"/>
          </a:xfrm>
        </p:grpSpPr>
        <p:sp>
          <p:nvSpPr>
            <p:cNvPr id="9" name="object 9"/>
            <p:cNvSpPr/>
            <p:nvPr/>
          </p:nvSpPr>
          <p:spPr>
            <a:xfrm>
              <a:off x="6025905" y="1656000"/>
              <a:ext cx="1113155" cy="2274570"/>
            </a:xfrm>
            <a:custGeom>
              <a:avLst/>
              <a:gdLst/>
              <a:ahLst/>
              <a:cxnLst/>
              <a:rect l="l" t="t" r="r" b="b"/>
              <a:pathLst>
                <a:path w="1113154" h="2274570">
                  <a:moveTo>
                    <a:pt x="1113019" y="0"/>
                  </a:moveTo>
                  <a:lnTo>
                    <a:pt x="0" y="2274467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856" y="3883755"/>
              <a:ext cx="170624" cy="2210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20649" y="7814974"/>
            <a:ext cx="1685925" cy="872490"/>
          </a:xfrm>
          <a:prstGeom prst="rect">
            <a:avLst/>
          </a:prstGeom>
          <a:solidFill>
            <a:srgbClr val="FFFFFF"/>
          </a:solidFill>
          <a:ln w="38099">
            <a:solidFill>
              <a:srgbClr val="ED721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234"/>
              </a:spcBef>
            </a:pPr>
            <a:r>
              <a:rPr sz="5000" b="1" spc="-395" dirty="0">
                <a:solidFill>
                  <a:srgbClr val="ED7218"/>
                </a:solidFill>
                <a:latin typeface="Verdana"/>
                <a:cs typeface="Verdana"/>
              </a:rPr>
              <a:t>Ads</a:t>
            </a:r>
            <a:endParaRPr sz="5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61408" y="6921252"/>
            <a:ext cx="1021080" cy="913130"/>
            <a:chOff x="3361408" y="6921252"/>
            <a:chExt cx="1021080" cy="913130"/>
          </a:xfrm>
        </p:grpSpPr>
        <p:sp>
          <p:nvSpPr>
            <p:cNvPr id="13" name="object 13"/>
            <p:cNvSpPr/>
            <p:nvPr/>
          </p:nvSpPr>
          <p:spPr>
            <a:xfrm>
              <a:off x="3509622" y="7055244"/>
              <a:ext cx="854075" cy="760095"/>
            </a:xfrm>
            <a:custGeom>
              <a:avLst/>
              <a:gdLst/>
              <a:ahLst/>
              <a:cxnLst/>
              <a:rect l="l" t="t" r="r" b="b"/>
              <a:pathLst>
                <a:path w="854075" h="760095">
                  <a:moveTo>
                    <a:pt x="853727" y="75973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1408" y="6921252"/>
              <a:ext cx="209099" cy="2000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001299" y="1725274"/>
            <a:ext cx="2569210" cy="872490"/>
          </a:xfrm>
          <a:prstGeom prst="rect">
            <a:avLst/>
          </a:prstGeom>
          <a:solidFill>
            <a:srgbClr val="FFFFFF"/>
          </a:solidFill>
          <a:ln w="38099">
            <a:solidFill>
              <a:srgbClr val="ED721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234"/>
              </a:spcBef>
            </a:pPr>
            <a:r>
              <a:rPr sz="5000" b="1" spc="-430" dirty="0">
                <a:solidFill>
                  <a:srgbClr val="ED7218"/>
                </a:solidFill>
                <a:latin typeface="Verdana"/>
                <a:cs typeface="Verdana"/>
              </a:rPr>
              <a:t>Search</a:t>
            </a:r>
            <a:endParaRPr sz="50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266849" y="2578624"/>
            <a:ext cx="781685" cy="1496695"/>
            <a:chOff x="12266849" y="2578624"/>
            <a:chExt cx="781685" cy="1496695"/>
          </a:xfrm>
        </p:grpSpPr>
        <p:sp>
          <p:nvSpPr>
            <p:cNvPr id="17" name="object 17"/>
            <p:cNvSpPr/>
            <p:nvPr/>
          </p:nvSpPr>
          <p:spPr>
            <a:xfrm>
              <a:off x="12285899" y="2597674"/>
              <a:ext cx="664845" cy="1304925"/>
            </a:xfrm>
            <a:custGeom>
              <a:avLst/>
              <a:gdLst/>
              <a:ahLst/>
              <a:cxnLst/>
              <a:rect l="l" t="t" r="r" b="b"/>
              <a:pathLst>
                <a:path w="664845" h="1304925">
                  <a:moveTo>
                    <a:pt x="0" y="0"/>
                  </a:moveTo>
                  <a:lnTo>
                    <a:pt x="664530" y="1304409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5305" y="3854467"/>
              <a:ext cx="172660" cy="2207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981450" y="7582950"/>
            <a:ext cx="3865245" cy="872490"/>
          </a:xfrm>
          <a:prstGeom prst="rect">
            <a:avLst/>
          </a:prstGeom>
          <a:solidFill>
            <a:srgbClr val="FFFFFF"/>
          </a:solidFill>
          <a:ln w="38099">
            <a:solidFill>
              <a:srgbClr val="ED721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34"/>
              </a:spcBef>
            </a:pPr>
            <a:r>
              <a:rPr sz="5000" b="1" spc="-475" dirty="0">
                <a:solidFill>
                  <a:srgbClr val="ED7218"/>
                </a:solidFill>
                <a:latin typeface="Verdana"/>
                <a:cs typeface="Verdana"/>
              </a:rPr>
              <a:t>News</a:t>
            </a:r>
            <a:r>
              <a:rPr sz="5000" b="1" spc="-62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5000" b="1" spc="-420" dirty="0">
                <a:solidFill>
                  <a:srgbClr val="ED7218"/>
                </a:solidFill>
                <a:latin typeface="Verdana"/>
                <a:cs typeface="Verdana"/>
              </a:rPr>
              <a:t>Feed</a:t>
            </a:r>
            <a:endParaRPr sz="50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894849" y="6031758"/>
            <a:ext cx="786130" cy="1570355"/>
            <a:chOff x="10894849" y="6031758"/>
            <a:chExt cx="786130" cy="1570355"/>
          </a:xfrm>
        </p:grpSpPr>
        <p:sp>
          <p:nvSpPr>
            <p:cNvPr id="21" name="object 21"/>
            <p:cNvSpPr/>
            <p:nvPr/>
          </p:nvSpPr>
          <p:spPr>
            <a:xfrm>
              <a:off x="10913899" y="6206203"/>
              <a:ext cx="671830" cy="1377315"/>
            </a:xfrm>
            <a:custGeom>
              <a:avLst/>
              <a:gdLst/>
              <a:ahLst/>
              <a:cxnLst/>
              <a:rect l="l" t="t" r="r" b="b"/>
              <a:pathLst>
                <a:path w="671829" h="1377315">
                  <a:moveTo>
                    <a:pt x="0" y="1376746"/>
                  </a:moveTo>
                  <a:lnTo>
                    <a:pt x="671666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9956" y="6031758"/>
              <a:ext cx="170470" cy="22108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4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718" y="644629"/>
            <a:ext cx="11534140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10"/>
              </a:spcBef>
            </a:pPr>
            <a:r>
              <a:rPr sz="5000" spc="-285" dirty="0">
                <a:solidFill>
                  <a:srgbClr val="00629A"/>
                </a:solidFill>
                <a:latin typeface="Verdana"/>
                <a:cs typeface="Verdana"/>
              </a:rPr>
              <a:t>Challenge: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00629A"/>
                </a:solidFill>
                <a:latin typeface="Verdana"/>
                <a:cs typeface="Verdana"/>
              </a:rPr>
              <a:t>Tasks</a:t>
            </a:r>
            <a:r>
              <a:rPr sz="5000" spc="-6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54" dirty="0">
                <a:solidFill>
                  <a:srgbClr val="00629A"/>
                </a:solidFill>
                <a:latin typeface="Verdana"/>
                <a:cs typeface="Verdana"/>
              </a:rPr>
              <a:t>are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00629A"/>
                </a:solidFill>
                <a:latin typeface="Verdana"/>
                <a:cs typeface="Verdana"/>
              </a:rPr>
              <a:t>not</a:t>
            </a:r>
            <a:r>
              <a:rPr sz="5000" spc="-6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45" dirty="0">
                <a:solidFill>
                  <a:srgbClr val="00629A"/>
                </a:solidFill>
                <a:latin typeface="Verdana"/>
                <a:cs typeface="Verdana"/>
              </a:rPr>
              <a:t>homogenous</a:t>
            </a: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600"/>
              </a:spcBef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37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0056" y="1512000"/>
              <a:ext cx="11818104" cy="8470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4687" y="-4762"/>
            <a:ext cx="18297525" cy="10296525"/>
            <a:chOff x="-4687" y="-4762"/>
            <a:chExt cx="18297525" cy="10296525"/>
          </a:xfrm>
        </p:grpSpPr>
        <p:sp>
          <p:nvSpPr>
            <p:cNvPr id="8" name="object 8"/>
            <p:cNvSpPr/>
            <p:nvPr/>
          </p:nvSpPr>
          <p:spPr>
            <a:xfrm>
              <a:off x="74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725" y="2951174"/>
              <a:ext cx="13743305" cy="4385310"/>
            </a:xfrm>
            <a:custGeom>
              <a:avLst/>
              <a:gdLst/>
              <a:ahLst/>
              <a:cxnLst/>
              <a:rect l="l" t="t" r="r" b="b"/>
              <a:pathLst>
                <a:path w="13743305" h="4385309">
                  <a:moveTo>
                    <a:pt x="13742699" y="4384799"/>
                  </a:moveTo>
                  <a:lnTo>
                    <a:pt x="0" y="43847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384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2725" y="2951174"/>
              <a:ext cx="13743305" cy="4385310"/>
            </a:xfrm>
            <a:custGeom>
              <a:avLst/>
              <a:gdLst/>
              <a:ahLst/>
              <a:cxnLst/>
              <a:rect l="l" t="t" r="r" b="b"/>
              <a:pathLst>
                <a:path w="13743305" h="4385309">
                  <a:moveTo>
                    <a:pt x="0" y="0"/>
                  </a:moveTo>
                  <a:lnTo>
                    <a:pt x="13742699" y="0"/>
                  </a:lnTo>
                  <a:lnTo>
                    <a:pt x="13742699" y="4384799"/>
                  </a:lnTo>
                  <a:lnTo>
                    <a:pt x="0" y="4384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28455" y="3611955"/>
            <a:ext cx="1203325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6500" b="1" spc="-630" dirty="0">
                <a:latin typeface="Verdana"/>
                <a:cs typeface="Verdana"/>
              </a:rPr>
              <a:t>Intuition:</a:t>
            </a:r>
            <a:r>
              <a:rPr sz="6500" b="1" spc="-735" dirty="0">
                <a:latin typeface="Verdana"/>
                <a:cs typeface="Verdana"/>
              </a:rPr>
              <a:t> </a:t>
            </a:r>
            <a:r>
              <a:rPr sz="6500" spc="-145" dirty="0"/>
              <a:t>Collaborate</a:t>
            </a:r>
            <a:r>
              <a:rPr sz="6500" spc="-790" dirty="0"/>
              <a:t> </a:t>
            </a:r>
            <a:r>
              <a:rPr sz="6500" spc="-20" dirty="0"/>
              <a:t>with </a:t>
            </a:r>
            <a:r>
              <a:rPr sz="6500" spc="-105" dirty="0"/>
              <a:t>applications</a:t>
            </a:r>
            <a:r>
              <a:rPr sz="6500" spc="-800" dirty="0"/>
              <a:t> </a:t>
            </a:r>
            <a:r>
              <a:rPr sz="6500" spc="95" dirty="0"/>
              <a:t>to</a:t>
            </a:r>
            <a:r>
              <a:rPr sz="6500" spc="-800" dirty="0"/>
              <a:t> </a:t>
            </a:r>
            <a:r>
              <a:rPr sz="6500" spc="-190" dirty="0"/>
              <a:t>handle</a:t>
            </a:r>
            <a:r>
              <a:rPr sz="6500" spc="-800" dirty="0"/>
              <a:t> </a:t>
            </a:r>
            <a:r>
              <a:rPr sz="6500" spc="-95" dirty="0"/>
              <a:t>lifecycle </a:t>
            </a:r>
            <a:r>
              <a:rPr sz="6500" spc="-100" dirty="0"/>
              <a:t>events.</a:t>
            </a:r>
            <a:endParaRPr sz="6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5" dirty="0"/>
              <a:t> </a:t>
            </a:r>
            <a:r>
              <a:rPr spc="-140" dirty="0"/>
              <a:t>collaborate</a:t>
            </a:r>
            <a:r>
              <a:rPr spc="-620" dirty="0"/>
              <a:t> </a:t>
            </a:r>
            <a:r>
              <a:rPr spc="-65" dirty="0"/>
              <a:t>with</a:t>
            </a:r>
            <a:r>
              <a:rPr spc="-625" dirty="0"/>
              <a:t> </a:t>
            </a:r>
            <a:r>
              <a:rPr spc="-75" dirty="0"/>
              <a:t>applications?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670" y="1512000"/>
            <a:ext cx="11420496" cy="8330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41</a:t>
            </a:fld>
            <a:endParaRPr spc="3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5" dirty="0"/>
              <a:t> </a:t>
            </a:r>
            <a:r>
              <a:rPr spc="-140" dirty="0"/>
              <a:t>collaborate</a:t>
            </a:r>
            <a:r>
              <a:rPr spc="-620" dirty="0"/>
              <a:t> </a:t>
            </a:r>
            <a:r>
              <a:rPr spc="-65" dirty="0"/>
              <a:t>with</a:t>
            </a:r>
            <a:r>
              <a:rPr spc="-625" dirty="0"/>
              <a:t> </a:t>
            </a:r>
            <a:r>
              <a:rPr spc="-75" dirty="0"/>
              <a:t>applications?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670" y="1485900"/>
            <a:ext cx="13620621" cy="8330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42</a:t>
            </a:fld>
            <a:endParaRPr spc="3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5" dirty="0"/>
              <a:t> </a:t>
            </a:r>
            <a:r>
              <a:rPr spc="-140" dirty="0"/>
              <a:t>collaborate</a:t>
            </a:r>
            <a:r>
              <a:rPr spc="-620" dirty="0"/>
              <a:t> </a:t>
            </a:r>
            <a:r>
              <a:rPr spc="-65" dirty="0"/>
              <a:t>with</a:t>
            </a:r>
            <a:r>
              <a:rPr spc="-625" dirty="0"/>
              <a:t> </a:t>
            </a:r>
            <a:r>
              <a:rPr spc="-75" dirty="0"/>
              <a:t>applications?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670" y="1512000"/>
            <a:ext cx="12545751" cy="8330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43</a:t>
            </a:fld>
            <a:endParaRPr spc="3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5" dirty="0"/>
              <a:t> </a:t>
            </a:r>
            <a:r>
              <a:rPr spc="-140" dirty="0"/>
              <a:t>collaborate</a:t>
            </a:r>
            <a:r>
              <a:rPr spc="-620" dirty="0"/>
              <a:t> </a:t>
            </a:r>
            <a:r>
              <a:rPr spc="-65" dirty="0"/>
              <a:t>with</a:t>
            </a:r>
            <a:r>
              <a:rPr spc="-625" dirty="0"/>
              <a:t> </a:t>
            </a:r>
            <a:r>
              <a:rPr spc="-75" dirty="0"/>
              <a:t>applications?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670" y="1512000"/>
            <a:ext cx="11420496" cy="8330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44</a:t>
            </a:fld>
            <a:endParaRPr spc="3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20" dirty="0"/>
              <a:t> </a:t>
            </a:r>
            <a:r>
              <a:rPr spc="-95" dirty="0"/>
              <a:t>does</a:t>
            </a:r>
            <a:r>
              <a:rPr spc="-615" dirty="0"/>
              <a:t> </a:t>
            </a:r>
            <a:r>
              <a:rPr spc="-155" dirty="0"/>
              <a:t>Twine</a:t>
            </a:r>
            <a:r>
              <a:rPr spc="-625" dirty="0"/>
              <a:t> </a:t>
            </a:r>
            <a:r>
              <a:rPr spc="-140" dirty="0"/>
              <a:t>collaborate</a:t>
            </a:r>
            <a:r>
              <a:rPr spc="-620" dirty="0"/>
              <a:t> </a:t>
            </a:r>
            <a:r>
              <a:rPr spc="-65" dirty="0"/>
              <a:t>with</a:t>
            </a:r>
            <a:r>
              <a:rPr spc="-625" dirty="0"/>
              <a:t> </a:t>
            </a:r>
            <a:r>
              <a:rPr spc="-75" dirty="0"/>
              <a:t>applications?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670" y="1512000"/>
            <a:ext cx="13351904" cy="8425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45</a:t>
            </a:fld>
            <a:endParaRPr spc="3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46</a:t>
            </a:fld>
            <a:endParaRPr spc="35" dirty="0"/>
          </a:p>
        </p:txBody>
      </p:sp>
      <p:sp>
        <p:nvSpPr>
          <p:cNvPr id="2" name="object 2"/>
          <p:cNvSpPr txBox="1"/>
          <p:nvPr/>
        </p:nvSpPr>
        <p:spPr>
          <a:xfrm>
            <a:off x="3222674" y="3497743"/>
            <a:ext cx="4114165" cy="3498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40" dirty="0">
                <a:solidFill>
                  <a:srgbClr val="00629A"/>
                </a:solidFill>
                <a:latin typeface="Tahoma"/>
                <a:cs typeface="Tahoma"/>
              </a:rPr>
              <a:t>Challenge</a:t>
            </a:r>
            <a:r>
              <a:rPr sz="6000" b="1" spc="-440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894" dirty="0">
                <a:solidFill>
                  <a:srgbClr val="00629A"/>
                </a:solidFill>
                <a:latin typeface="Tahoma"/>
                <a:cs typeface="Tahoma"/>
              </a:rPr>
              <a:t>1</a:t>
            </a:r>
            <a:endParaRPr sz="6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0" b="1" spc="-10" dirty="0">
                <a:solidFill>
                  <a:srgbClr val="00629A"/>
                </a:solidFill>
                <a:latin typeface="Tahoma"/>
                <a:cs typeface="Tahoma"/>
              </a:rPr>
              <a:t>Approach</a:t>
            </a:r>
            <a:endParaRPr sz="6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90"/>
              </a:spcBef>
            </a:pPr>
            <a:r>
              <a:rPr sz="3200" dirty="0">
                <a:solidFill>
                  <a:srgbClr val="ED7218"/>
                </a:solidFill>
                <a:latin typeface="Verdana"/>
                <a:cs typeface="Verdana"/>
              </a:rPr>
              <a:t>Host</a:t>
            </a:r>
            <a:r>
              <a:rPr sz="3200" spc="-355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ED7218"/>
                </a:solidFill>
                <a:latin typeface="Verdana"/>
                <a:cs typeface="Verdana"/>
              </a:rPr>
              <a:t>profiles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Challenge</a:t>
            </a:r>
            <a:r>
              <a:rPr spc="-440" dirty="0"/>
              <a:t> </a:t>
            </a:r>
            <a:r>
              <a:rPr spc="-50" dirty="0"/>
              <a:t>2</a:t>
            </a:r>
          </a:p>
          <a:p>
            <a:pPr marL="12700" marR="1680210">
              <a:lnSpc>
                <a:spcPts val="3829"/>
              </a:lnSpc>
              <a:spcBef>
                <a:spcPts val="3025"/>
              </a:spcBef>
            </a:pPr>
            <a:r>
              <a:rPr sz="3200" b="0" spc="-150" dirty="0">
                <a:solidFill>
                  <a:srgbClr val="67788A"/>
                </a:solidFill>
                <a:latin typeface="Verdana"/>
                <a:cs typeface="Verdana"/>
              </a:rPr>
              <a:t>Tasks</a:t>
            </a:r>
            <a:r>
              <a:rPr sz="3200" b="0" spc="-4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200" b="0" spc="-165" dirty="0">
                <a:solidFill>
                  <a:srgbClr val="67788A"/>
                </a:solidFill>
                <a:latin typeface="Verdana"/>
                <a:cs typeface="Verdana"/>
              </a:rPr>
              <a:t>are</a:t>
            </a:r>
            <a:r>
              <a:rPr sz="3200" b="0" spc="-4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200" b="0" spc="-25" dirty="0">
                <a:solidFill>
                  <a:srgbClr val="67788A"/>
                </a:solidFill>
                <a:latin typeface="Verdana"/>
                <a:cs typeface="Verdana"/>
              </a:rPr>
              <a:t>not </a:t>
            </a:r>
            <a:r>
              <a:rPr sz="3200" b="0" spc="-90" dirty="0">
                <a:solidFill>
                  <a:srgbClr val="67788A"/>
                </a:solidFill>
                <a:latin typeface="Verdana"/>
                <a:cs typeface="Verdana"/>
              </a:rPr>
              <a:t>homogenous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pc="-10" dirty="0"/>
              <a:t>Approach</a:t>
            </a:r>
          </a:p>
          <a:p>
            <a:pPr marL="12700">
              <a:lnSpc>
                <a:spcPct val="100000"/>
              </a:lnSpc>
              <a:spcBef>
                <a:spcPts val="2895"/>
              </a:spcBef>
            </a:pPr>
            <a:r>
              <a:rPr sz="3200" b="0" spc="-95" dirty="0">
                <a:solidFill>
                  <a:srgbClr val="ED7218"/>
                </a:solidFill>
                <a:latin typeface="Verdana"/>
                <a:cs typeface="Verdana"/>
              </a:rPr>
              <a:t>TaskControl</a:t>
            </a:r>
            <a:r>
              <a:rPr sz="3200" b="0" spc="-37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3200" b="0" spc="-25" dirty="0">
                <a:solidFill>
                  <a:srgbClr val="ED7218"/>
                </a:solidFill>
                <a:latin typeface="Verdana"/>
                <a:cs typeface="Verdana"/>
              </a:rPr>
              <a:t>API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>
              <a:lnSpc>
                <a:spcPct val="11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15" dirty="0"/>
              <a:t> </a:t>
            </a:r>
            <a:r>
              <a:rPr spc="-254" dirty="0"/>
              <a:t>are</a:t>
            </a:r>
            <a:r>
              <a:rPr spc="-620" dirty="0"/>
              <a:t> </a:t>
            </a:r>
            <a:r>
              <a:rPr spc="-90" dirty="0"/>
              <a:t>the</a:t>
            </a:r>
            <a:r>
              <a:rPr spc="-615" dirty="0"/>
              <a:t> </a:t>
            </a:r>
            <a:r>
              <a:rPr spc="-195" dirty="0"/>
              <a:t>challenges</a:t>
            </a:r>
            <a:r>
              <a:rPr spc="-615" dirty="0"/>
              <a:t> </a:t>
            </a:r>
            <a:r>
              <a:rPr spc="-65" dirty="0"/>
              <a:t>with</a:t>
            </a:r>
            <a:r>
              <a:rPr spc="-615" dirty="0"/>
              <a:t> </a:t>
            </a:r>
            <a:r>
              <a:rPr spc="-140" dirty="0"/>
              <a:t>supporting</a:t>
            </a:r>
            <a:r>
              <a:rPr spc="-620" dirty="0"/>
              <a:t> </a:t>
            </a:r>
            <a:r>
              <a:rPr spc="-60" dirty="0"/>
              <a:t>ubiquitous </a:t>
            </a:r>
            <a:r>
              <a:rPr spc="-175" dirty="0"/>
              <a:t>shared</a:t>
            </a:r>
            <a:r>
              <a:rPr spc="-630" dirty="0"/>
              <a:t> </a:t>
            </a:r>
            <a:r>
              <a:rPr spc="-70" dirty="0"/>
              <a:t>infrastructure?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299" y="645900"/>
            <a:ext cx="129870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0" dirty="0"/>
              <a:t> </a:t>
            </a:r>
            <a:r>
              <a:rPr spc="-125" dirty="0"/>
              <a:t>is</a:t>
            </a:r>
            <a:r>
              <a:rPr spc="-620" dirty="0"/>
              <a:t> </a:t>
            </a:r>
            <a:r>
              <a:rPr spc="-175" dirty="0"/>
              <a:t>our</a:t>
            </a:r>
            <a:r>
              <a:rPr spc="-615" dirty="0"/>
              <a:t> </a:t>
            </a:r>
            <a:r>
              <a:rPr spc="-175" dirty="0"/>
              <a:t>shared</a:t>
            </a:r>
            <a:r>
              <a:rPr spc="-620" dirty="0"/>
              <a:t> </a:t>
            </a:r>
            <a:r>
              <a:rPr spc="-135" dirty="0"/>
              <a:t>infrastructure</a:t>
            </a:r>
            <a:r>
              <a:rPr spc="-620" dirty="0"/>
              <a:t> </a:t>
            </a:r>
            <a:r>
              <a:rPr spc="-70" dirty="0"/>
              <a:t>adoption?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299" y="1564275"/>
            <a:ext cx="739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67788A"/>
                </a:solidFill>
                <a:latin typeface="Verdana"/>
                <a:cs typeface="Verdana"/>
              </a:rPr>
              <a:t>twshared:</a:t>
            </a:r>
            <a:r>
              <a:rPr sz="2800" spc="-33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67788A"/>
                </a:solidFill>
                <a:latin typeface="Verdana"/>
                <a:cs typeface="Verdana"/>
              </a:rPr>
              <a:t>shared</a:t>
            </a:r>
            <a:r>
              <a:rPr sz="2800" spc="-33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67788A"/>
                </a:solidFill>
                <a:latin typeface="Verdana"/>
                <a:cs typeface="Verdana"/>
              </a:rPr>
              <a:t>infrastructure</a:t>
            </a:r>
            <a:r>
              <a:rPr sz="2800" spc="-33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67788A"/>
                </a:solidFill>
                <a:latin typeface="Verdana"/>
                <a:cs typeface="Verdana"/>
              </a:rPr>
              <a:t>for</a:t>
            </a:r>
            <a:r>
              <a:rPr sz="2800" spc="-33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67788A"/>
                </a:solidFill>
                <a:latin typeface="Verdana"/>
                <a:cs typeface="Verdana"/>
              </a:rPr>
              <a:t>compute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699" y="2312136"/>
            <a:ext cx="17300598" cy="6976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64078" y="1500185"/>
            <a:ext cx="23101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8130">
              <a:lnSpc>
                <a:spcPct val="100000"/>
              </a:lnSpc>
              <a:spcBef>
                <a:spcPts val="100"/>
              </a:spcBef>
            </a:pPr>
            <a:r>
              <a:rPr sz="3000" b="1" spc="-335" dirty="0">
                <a:solidFill>
                  <a:srgbClr val="FF0000"/>
                </a:solidFill>
                <a:latin typeface="Verdana"/>
                <a:cs typeface="Verdana"/>
              </a:rPr>
              <a:t>Web</a:t>
            </a:r>
            <a:r>
              <a:rPr sz="3000" b="1" spc="-3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Verdana"/>
                <a:cs typeface="Verdana"/>
              </a:rPr>
              <a:t>fully </a:t>
            </a:r>
            <a:r>
              <a:rPr sz="3000" b="1" spc="-295" dirty="0">
                <a:solidFill>
                  <a:srgbClr val="FF0000"/>
                </a:solidFill>
                <a:latin typeface="Verdana"/>
                <a:cs typeface="Verdana"/>
              </a:rPr>
              <a:t>on</a:t>
            </a:r>
            <a:r>
              <a:rPr sz="3000" b="1" spc="-3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290" dirty="0">
                <a:solidFill>
                  <a:srgbClr val="FF0000"/>
                </a:solidFill>
                <a:latin typeface="Verdana"/>
                <a:cs typeface="Verdana"/>
              </a:rPr>
              <a:t>twshared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504149" y="2556149"/>
            <a:ext cx="4128770" cy="2356485"/>
            <a:chOff x="13504149" y="2556149"/>
            <a:chExt cx="4128770" cy="2356485"/>
          </a:xfrm>
        </p:grpSpPr>
        <p:sp>
          <p:nvSpPr>
            <p:cNvPr id="7" name="object 7"/>
            <p:cNvSpPr/>
            <p:nvPr/>
          </p:nvSpPr>
          <p:spPr>
            <a:xfrm>
              <a:off x="13523199" y="2575199"/>
              <a:ext cx="2513965" cy="2204720"/>
            </a:xfrm>
            <a:custGeom>
              <a:avLst/>
              <a:gdLst/>
              <a:ahLst/>
              <a:cxnLst/>
              <a:rect l="l" t="t" r="r" b="b"/>
              <a:pathLst>
                <a:path w="2513965" h="2204720">
                  <a:moveTo>
                    <a:pt x="0" y="0"/>
                  </a:moveTo>
                  <a:lnTo>
                    <a:pt x="2513431" y="2204271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6086" y="4713107"/>
              <a:ext cx="209585" cy="1994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745649" y="2575199"/>
              <a:ext cx="741045" cy="685165"/>
            </a:xfrm>
            <a:custGeom>
              <a:avLst/>
              <a:gdLst/>
              <a:ahLst/>
              <a:cxnLst/>
              <a:rect l="l" t="t" r="r" b="b"/>
              <a:pathLst>
                <a:path w="741044" h="685164">
                  <a:moveTo>
                    <a:pt x="0" y="0"/>
                  </a:moveTo>
                  <a:lnTo>
                    <a:pt x="740862" y="685095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4735" y="3195041"/>
              <a:ext cx="207770" cy="2016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857159" y="1157134"/>
            <a:ext cx="26333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FF0000"/>
                </a:solidFill>
                <a:latin typeface="Verdana"/>
                <a:cs typeface="Verdana"/>
              </a:rPr>
              <a:t>New</a:t>
            </a:r>
            <a:r>
              <a:rPr sz="3000" b="1" spc="-3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265" dirty="0">
                <a:solidFill>
                  <a:srgbClr val="FF0000"/>
                </a:solidFill>
                <a:latin typeface="Verdana"/>
                <a:cs typeface="Verdana"/>
              </a:rPr>
              <a:t>compute </a:t>
            </a:r>
            <a:r>
              <a:rPr sz="3000" b="1" spc="-215" dirty="0">
                <a:solidFill>
                  <a:srgbClr val="FF0000"/>
                </a:solidFill>
                <a:latin typeface="Verdana"/>
                <a:cs typeface="Verdana"/>
              </a:rPr>
              <a:t>capacity</a:t>
            </a:r>
            <a:r>
              <a:rPr sz="3000" b="1" spc="-3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310" dirty="0">
                <a:solidFill>
                  <a:srgbClr val="FF0000"/>
                </a:solidFill>
                <a:latin typeface="Verdana"/>
                <a:cs typeface="Verdana"/>
              </a:rPr>
              <a:t>in </a:t>
            </a:r>
            <a:r>
              <a:rPr sz="3000" b="1" spc="-280" dirty="0">
                <a:solidFill>
                  <a:srgbClr val="FF0000"/>
                </a:solidFill>
                <a:latin typeface="Verdana"/>
                <a:cs typeface="Verdana"/>
              </a:rPr>
              <a:t>twshared</a:t>
            </a:r>
            <a:r>
              <a:rPr sz="3000" b="1" spc="-3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rgbClr val="FF0000"/>
                </a:solidFill>
                <a:latin typeface="Verdana"/>
                <a:cs typeface="Verdana"/>
              </a:rPr>
              <a:t>only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20413" y="3033097"/>
            <a:ext cx="2406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5080" indent="-482600">
              <a:lnSpc>
                <a:spcPct val="100000"/>
              </a:lnSpc>
              <a:spcBef>
                <a:spcPts val="100"/>
              </a:spcBef>
            </a:pPr>
            <a:r>
              <a:rPr sz="3000" b="1" spc="-175" dirty="0">
                <a:solidFill>
                  <a:srgbClr val="FF0000"/>
                </a:solidFill>
                <a:latin typeface="Verdana"/>
                <a:cs typeface="Verdana"/>
              </a:rPr>
              <a:t>Host</a:t>
            </a:r>
            <a:r>
              <a:rPr sz="3000" b="1" spc="-3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rgbClr val="FF0000"/>
                </a:solidFill>
                <a:latin typeface="Verdana"/>
                <a:cs typeface="Verdana"/>
              </a:rPr>
              <a:t>profiles </a:t>
            </a:r>
            <a:r>
              <a:rPr sz="3000" b="1" spc="-95" dirty="0">
                <a:solidFill>
                  <a:srgbClr val="FF0000"/>
                </a:solidFill>
                <a:latin typeface="Verdana"/>
                <a:cs typeface="Verdana"/>
              </a:rPr>
              <a:t>created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21881" y="5201284"/>
            <a:ext cx="22726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990" marR="5080" indent="-415925">
              <a:lnSpc>
                <a:spcPct val="100000"/>
              </a:lnSpc>
              <a:spcBef>
                <a:spcPts val="100"/>
              </a:spcBef>
            </a:pPr>
            <a:r>
              <a:rPr sz="3000" b="1" spc="-235" dirty="0">
                <a:solidFill>
                  <a:srgbClr val="FF0000"/>
                </a:solidFill>
                <a:latin typeface="Verdana"/>
                <a:cs typeface="Verdana"/>
              </a:rPr>
              <a:t>TaskControl </a:t>
            </a:r>
            <a:r>
              <a:rPr sz="3000" b="1" spc="-95" dirty="0">
                <a:solidFill>
                  <a:srgbClr val="FF0000"/>
                </a:solidFill>
                <a:latin typeface="Verdana"/>
                <a:cs typeface="Verdana"/>
              </a:rPr>
              <a:t>created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20599" y="4089062"/>
            <a:ext cx="3628390" cy="2644140"/>
            <a:chOff x="11220599" y="4089062"/>
            <a:chExt cx="3628390" cy="2644140"/>
          </a:xfrm>
        </p:grpSpPr>
        <p:sp>
          <p:nvSpPr>
            <p:cNvPr id="15" name="object 15"/>
            <p:cNvSpPr/>
            <p:nvPr/>
          </p:nvSpPr>
          <p:spPr>
            <a:xfrm>
              <a:off x="11923737" y="4108112"/>
              <a:ext cx="2771140" cy="2235200"/>
            </a:xfrm>
            <a:custGeom>
              <a:avLst/>
              <a:gdLst/>
              <a:ahLst/>
              <a:cxnLst/>
              <a:rect l="l" t="t" r="r" b="b"/>
              <a:pathLst>
                <a:path w="2771140" h="2235200">
                  <a:moveTo>
                    <a:pt x="0" y="0"/>
                  </a:moveTo>
                  <a:lnTo>
                    <a:pt x="2771051" y="223460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6234" y="6274675"/>
              <a:ext cx="212194" cy="1956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9649" y="5946149"/>
              <a:ext cx="2046605" cy="708660"/>
            </a:xfrm>
            <a:custGeom>
              <a:avLst/>
              <a:gdLst/>
              <a:ahLst/>
              <a:cxnLst/>
              <a:rect l="l" t="t" r="r" b="b"/>
              <a:pathLst>
                <a:path w="2046605" h="708659">
                  <a:moveTo>
                    <a:pt x="0" y="0"/>
                  </a:moveTo>
                  <a:lnTo>
                    <a:pt x="2046273" y="708231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46289" y="6575861"/>
              <a:ext cx="222074" cy="15703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35" dirty="0"/>
              <a:t>47</a:t>
            </a:fld>
            <a:endParaRPr spc="3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028" y="644629"/>
            <a:ext cx="16032480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10"/>
              </a:spcBef>
            </a:pPr>
            <a:r>
              <a:rPr sz="5000" dirty="0">
                <a:solidFill>
                  <a:srgbClr val="00629A"/>
                </a:solidFill>
                <a:latin typeface="Verdana"/>
                <a:cs typeface="Verdana"/>
              </a:rPr>
              <a:t>How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15" dirty="0">
                <a:solidFill>
                  <a:srgbClr val="00629A"/>
                </a:solidFill>
                <a:latin typeface="Verdana"/>
                <a:cs typeface="Verdana"/>
              </a:rPr>
              <a:t>easy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00629A"/>
                </a:solidFill>
                <a:latin typeface="Verdana"/>
                <a:cs typeface="Verdana"/>
              </a:rPr>
              <a:t>is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5" dirty="0">
                <a:solidFill>
                  <a:srgbClr val="00629A"/>
                </a:solidFill>
                <a:latin typeface="Verdana"/>
                <a:cs typeface="Verdana"/>
              </a:rPr>
              <a:t>it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50" dirty="0">
                <a:solidFill>
                  <a:srgbClr val="00629A"/>
                </a:solidFill>
                <a:latin typeface="Verdana"/>
                <a:cs typeface="Verdana"/>
              </a:rPr>
              <a:t>to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00629A"/>
                </a:solidFill>
                <a:latin typeface="Verdana"/>
                <a:cs typeface="Verdana"/>
              </a:rPr>
              <a:t>migrate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65" dirty="0">
                <a:solidFill>
                  <a:srgbClr val="00629A"/>
                </a:solidFill>
                <a:latin typeface="Verdana"/>
                <a:cs typeface="Verdana"/>
              </a:rPr>
              <a:t>onto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75" dirty="0">
                <a:solidFill>
                  <a:srgbClr val="00629A"/>
                </a:solidFill>
                <a:latin typeface="Verdana"/>
                <a:cs typeface="Verdana"/>
              </a:rPr>
              <a:t>shared</a:t>
            </a:r>
            <a:r>
              <a:rPr sz="5000" spc="-63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05" dirty="0">
                <a:solidFill>
                  <a:srgbClr val="00629A"/>
                </a:solidFill>
                <a:latin typeface="Verdana"/>
                <a:cs typeface="Verdana"/>
              </a:rPr>
              <a:t>infrastructure?</a:t>
            </a:r>
            <a:endParaRPr sz="5000">
              <a:latin typeface="Verdana"/>
              <a:cs typeface="Verdana"/>
            </a:endParaRPr>
          </a:p>
          <a:p>
            <a:pPr marL="405765">
              <a:lnSpc>
                <a:spcPct val="100000"/>
              </a:lnSpc>
              <a:spcBef>
                <a:spcPts val="1230"/>
              </a:spcBef>
            </a:pPr>
            <a:r>
              <a:rPr sz="2800" spc="-95" dirty="0">
                <a:solidFill>
                  <a:srgbClr val="67788A"/>
                </a:solidFill>
                <a:latin typeface="Verdana"/>
                <a:cs typeface="Verdana"/>
              </a:rPr>
              <a:t>Case</a:t>
            </a:r>
            <a:r>
              <a:rPr sz="28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67788A"/>
                </a:solidFill>
                <a:latin typeface="Verdana"/>
                <a:cs typeface="Verdana"/>
              </a:rPr>
              <a:t>study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67788A"/>
                </a:solidFill>
                <a:latin typeface="Verdana"/>
                <a:cs typeface="Verdana"/>
              </a:rPr>
              <a:t>with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67788A"/>
                </a:solidFill>
                <a:latin typeface="Verdana"/>
                <a:cs typeface="Verdana"/>
              </a:rPr>
              <a:t>PGx: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40" dirty="0">
                <a:solidFill>
                  <a:srgbClr val="67788A"/>
                </a:solidFill>
                <a:latin typeface="Verdana"/>
                <a:cs typeface="Verdana"/>
              </a:rPr>
              <a:t>O(100s)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67788A"/>
                </a:solidFill>
                <a:latin typeface="Verdana"/>
                <a:cs typeface="Verdana"/>
              </a:rPr>
              <a:t>services,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67788A"/>
                </a:solidFill>
                <a:latin typeface="Verdana"/>
                <a:cs typeface="Verdana"/>
              </a:rPr>
              <a:t>O(100Ks)</a:t>
            </a:r>
            <a:r>
              <a:rPr sz="28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67788A"/>
                </a:solidFill>
                <a:latin typeface="Verdana"/>
                <a:cs typeface="Verdana"/>
              </a:rPr>
              <a:t>machines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2800">
              <a:latin typeface="Verdana"/>
              <a:cs typeface="Verdana"/>
            </a:endParaRPr>
          </a:p>
          <a:p>
            <a:pPr marL="843915" algn="ctr">
              <a:lnSpc>
                <a:spcPct val="100000"/>
              </a:lnSpc>
              <a:tabLst>
                <a:tab pos="12627610" algn="l"/>
              </a:tabLst>
            </a:pPr>
            <a:r>
              <a:rPr sz="4000" spc="100" dirty="0">
                <a:solidFill>
                  <a:srgbClr val="00629A"/>
                </a:solidFill>
                <a:latin typeface="Verdana"/>
                <a:cs typeface="Verdana"/>
              </a:rPr>
              <a:t>800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	</a:t>
            </a:r>
            <a:r>
              <a:rPr sz="4000" spc="-50" dirty="0">
                <a:solidFill>
                  <a:srgbClr val="00629A"/>
                </a:solidFill>
                <a:latin typeface="Verdana"/>
                <a:cs typeface="Verdana"/>
              </a:rPr>
              <a:t>3</a:t>
            </a:r>
            <a:endParaRPr sz="4000">
              <a:latin typeface="Verdana"/>
              <a:cs typeface="Verdana"/>
            </a:endParaRPr>
          </a:p>
          <a:p>
            <a:pPr marL="1125220" marR="285750" indent="142240">
              <a:lnSpc>
                <a:spcPts val="5250"/>
              </a:lnSpc>
              <a:spcBef>
                <a:spcPts val="250"/>
              </a:spcBef>
              <a:tabLst>
                <a:tab pos="6950709" algn="l"/>
                <a:tab pos="8674735" algn="l"/>
                <a:tab pos="12919075" algn="l"/>
                <a:tab pos="13364844" algn="l"/>
              </a:tabLst>
            </a:pP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Entitlements,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		</a:t>
            </a:r>
            <a:r>
              <a:rPr sz="6000" spc="-75" baseline="36111" dirty="0">
                <a:solidFill>
                  <a:srgbClr val="00629A"/>
                </a:solidFill>
                <a:latin typeface="Verdana"/>
                <a:cs typeface="Verdana"/>
              </a:rPr>
              <a:t>3</a:t>
            </a:r>
            <a:r>
              <a:rPr sz="6000" baseline="36111" dirty="0">
                <a:solidFill>
                  <a:srgbClr val="00629A"/>
                </a:solidFill>
                <a:latin typeface="Verdana"/>
                <a:cs typeface="Verdana"/>
              </a:rPr>
              <a:t>	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Host</a:t>
            </a:r>
            <a:r>
              <a:rPr sz="4000" spc="-4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80" dirty="0">
                <a:solidFill>
                  <a:srgbClr val="00629A"/>
                </a:solidFill>
                <a:latin typeface="Verdana"/>
                <a:cs typeface="Verdana"/>
              </a:rPr>
              <a:t>profile </a:t>
            </a:r>
            <a:r>
              <a:rPr sz="4000" spc="-130" dirty="0">
                <a:solidFill>
                  <a:srgbClr val="00629A"/>
                </a:solidFill>
                <a:latin typeface="Verdana"/>
                <a:cs typeface="Verdana"/>
              </a:rPr>
              <a:t>dense</a:t>
            </a:r>
            <a:r>
              <a:rPr sz="4000" spc="-49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stacking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	</a:t>
            </a:r>
            <a:r>
              <a:rPr sz="6000" spc="-15" baseline="36111" dirty="0">
                <a:solidFill>
                  <a:srgbClr val="00629A"/>
                </a:solidFill>
                <a:latin typeface="Verdana"/>
                <a:cs typeface="Verdana"/>
              </a:rPr>
              <a:t>TaskControllers</a:t>
            </a:r>
            <a:r>
              <a:rPr sz="6000" baseline="36111" dirty="0">
                <a:solidFill>
                  <a:srgbClr val="00629A"/>
                </a:solidFill>
                <a:latin typeface="Verdana"/>
                <a:cs typeface="Verdana"/>
              </a:rPr>
              <a:t>		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settings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90"/>
              </a:spcBef>
            </a:pP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46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87699" y="4258574"/>
            <a:ext cx="0" cy="2541270"/>
          </a:xfrm>
          <a:custGeom>
            <a:avLst/>
            <a:gdLst/>
            <a:ahLst/>
            <a:cxnLst/>
            <a:rect l="l" t="t" r="r" b="b"/>
            <a:pathLst>
              <a:path h="2541270">
                <a:moveTo>
                  <a:pt x="0" y="0"/>
                </a:moveTo>
                <a:lnTo>
                  <a:pt x="0" y="2540699"/>
                </a:lnTo>
              </a:path>
            </a:pathLst>
          </a:custGeom>
          <a:ln w="9524">
            <a:solidFill>
              <a:srgbClr val="E1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0600" y="4258574"/>
            <a:ext cx="0" cy="2541270"/>
          </a:xfrm>
          <a:custGeom>
            <a:avLst/>
            <a:gdLst/>
            <a:ahLst/>
            <a:cxnLst/>
            <a:rect l="l" t="t" r="r" b="b"/>
            <a:pathLst>
              <a:path h="2541270">
                <a:moveTo>
                  <a:pt x="0" y="0"/>
                </a:moveTo>
                <a:lnTo>
                  <a:pt x="0" y="2540699"/>
                </a:lnTo>
              </a:path>
            </a:pathLst>
          </a:custGeom>
          <a:ln w="9524">
            <a:solidFill>
              <a:srgbClr val="E1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4762" y="-4762"/>
            <a:ext cx="18297525" cy="10296525"/>
            <a:chOff x="-4762" y="-4762"/>
            <a:chExt cx="18297525" cy="10296525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13742699" y="4586099"/>
                  </a:moveTo>
                  <a:lnTo>
                    <a:pt x="0" y="45860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58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0" y="0"/>
                  </a:moveTo>
                  <a:lnTo>
                    <a:pt x="13742699" y="0"/>
                  </a:lnTo>
                  <a:lnTo>
                    <a:pt x="13742699" y="4586099"/>
                  </a:lnTo>
                  <a:lnTo>
                    <a:pt x="0" y="458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56547" y="4028019"/>
            <a:ext cx="12574905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0" spc="-395" dirty="0">
                <a:solidFill>
                  <a:srgbClr val="00629A"/>
                </a:solidFill>
                <a:latin typeface="Verdana"/>
                <a:cs typeface="Verdana"/>
              </a:rPr>
              <a:t>0%</a:t>
            </a:r>
            <a:r>
              <a:rPr sz="6500" spc="-85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95" dirty="0">
                <a:solidFill>
                  <a:srgbClr val="00629A"/>
                </a:solidFill>
                <a:latin typeface="Verdana"/>
                <a:cs typeface="Verdana"/>
              </a:rPr>
              <a:t>to</a:t>
            </a:r>
            <a:r>
              <a:rPr sz="6500" spc="-844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-425" dirty="0">
                <a:solidFill>
                  <a:srgbClr val="00629A"/>
                </a:solidFill>
                <a:latin typeface="Verdana"/>
                <a:cs typeface="Verdana"/>
              </a:rPr>
              <a:t>70%</a:t>
            </a:r>
            <a:r>
              <a:rPr sz="6500" spc="-85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-10" dirty="0">
                <a:solidFill>
                  <a:srgbClr val="00629A"/>
                </a:solidFill>
                <a:latin typeface="Verdana"/>
                <a:cs typeface="Verdana"/>
              </a:rPr>
              <a:t>capacity</a:t>
            </a:r>
            <a:endParaRPr sz="65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6500" spc="-215" dirty="0">
                <a:solidFill>
                  <a:srgbClr val="00629A"/>
                </a:solidFill>
                <a:latin typeface="Verdana"/>
                <a:cs typeface="Verdana"/>
              </a:rPr>
              <a:t>in</a:t>
            </a:r>
            <a:r>
              <a:rPr sz="6500" spc="-8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-145" dirty="0">
                <a:solidFill>
                  <a:srgbClr val="00629A"/>
                </a:solidFill>
                <a:latin typeface="Verdana"/>
                <a:cs typeface="Verdana"/>
              </a:rPr>
              <a:t>twshared</a:t>
            </a:r>
            <a:r>
              <a:rPr sz="6500" spc="-8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-215" dirty="0">
                <a:solidFill>
                  <a:srgbClr val="00629A"/>
                </a:solidFill>
                <a:latin typeface="Verdana"/>
                <a:cs typeface="Verdana"/>
              </a:rPr>
              <a:t>in</a:t>
            </a:r>
            <a:r>
              <a:rPr sz="6500" spc="-82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dirty="0">
                <a:solidFill>
                  <a:srgbClr val="00629A"/>
                </a:solidFill>
                <a:latin typeface="Verdana"/>
                <a:cs typeface="Verdana"/>
              </a:rPr>
              <a:t>9</a:t>
            </a:r>
            <a:r>
              <a:rPr sz="6500" spc="-82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6500" spc="-10" dirty="0">
                <a:solidFill>
                  <a:srgbClr val="00629A"/>
                </a:solidFill>
                <a:latin typeface="Verdana"/>
                <a:cs typeface="Verdana"/>
              </a:rPr>
              <a:t>months</a:t>
            </a:r>
            <a:r>
              <a:rPr lang="zh-CN" altLang="en-US" sz="6500" spc="-10" dirty="0">
                <a:solidFill>
                  <a:srgbClr val="00629A"/>
                </a:solidFill>
                <a:latin typeface="Verdana"/>
                <a:cs typeface="Verdana"/>
              </a:rPr>
              <a:t>！</a:t>
            </a:r>
            <a:endParaRPr sz="6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Decision</a:t>
            </a:r>
            <a:r>
              <a:rPr spc="-434" dirty="0"/>
              <a:t> </a:t>
            </a:r>
            <a:r>
              <a:rPr spc="-894" dirty="0"/>
              <a:t>1</a:t>
            </a:r>
          </a:p>
          <a:p>
            <a:pPr marL="459740" marR="450850" indent="1905" algn="ctr">
              <a:lnSpc>
                <a:spcPct val="100000"/>
              </a:lnSpc>
              <a:spcBef>
                <a:spcPts val="4950"/>
              </a:spcBef>
            </a:pPr>
            <a:r>
              <a:rPr sz="4000" b="0" spc="-10" dirty="0">
                <a:latin typeface="Verdana"/>
                <a:cs typeface="Verdana"/>
              </a:rPr>
              <a:t>Dynamic machine </a:t>
            </a:r>
            <a:r>
              <a:rPr sz="4000" b="0" spc="-110" dirty="0">
                <a:latin typeface="Verdana"/>
                <a:cs typeface="Verdana"/>
              </a:rPr>
              <a:t>partitioning</a:t>
            </a:r>
            <a:endParaRPr sz="4000">
              <a:latin typeface="Verdana"/>
              <a:cs typeface="Verdana"/>
            </a:endParaRPr>
          </a:p>
          <a:p>
            <a:pPr marL="163830" marR="152400" indent="1163955">
              <a:lnSpc>
                <a:spcPct val="162500"/>
              </a:lnSpc>
            </a:pPr>
            <a:r>
              <a:rPr sz="4000" b="0" spc="-20" dirty="0">
                <a:latin typeface="Verdana"/>
                <a:cs typeface="Verdana"/>
              </a:rPr>
              <a:t>over </a:t>
            </a:r>
            <a:r>
              <a:rPr sz="4000" b="0" spc="-45" dirty="0">
                <a:latin typeface="Verdana"/>
                <a:cs typeface="Verdana"/>
              </a:rPr>
              <a:t>static</a:t>
            </a:r>
            <a:r>
              <a:rPr sz="4000" b="0" spc="-480" dirty="0">
                <a:latin typeface="Verdana"/>
                <a:cs typeface="Verdana"/>
              </a:rPr>
              <a:t> </a:t>
            </a:r>
            <a:r>
              <a:rPr sz="4000" b="0" spc="-75" dirty="0">
                <a:latin typeface="Verdana"/>
                <a:cs typeface="Verdana"/>
              </a:rPr>
              <a:t>clusters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5549" y="2716417"/>
            <a:ext cx="3796665" cy="537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E1E4E4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E1E4E4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E1E4E4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  <a:p>
            <a:pPr marL="144145" marR="136525" algn="ctr">
              <a:lnSpc>
                <a:spcPct val="100000"/>
              </a:lnSpc>
              <a:spcBef>
                <a:spcPts val="4950"/>
              </a:spcBef>
            </a:pPr>
            <a:r>
              <a:rPr sz="4000" spc="-80" dirty="0">
                <a:solidFill>
                  <a:srgbClr val="E1E4E4"/>
                </a:solidFill>
                <a:latin typeface="Verdana"/>
                <a:cs typeface="Verdana"/>
              </a:rPr>
              <a:t>Customization </a:t>
            </a:r>
            <a:r>
              <a:rPr sz="4000" spc="-155" dirty="0">
                <a:solidFill>
                  <a:srgbClr val="E1E4E4"/>
                </a:solidFill>
                <a:latin typeface="Verdana"/>
                <a:cs typeface="Verdana"/>
              </a:rPr>
              <a:t>in</a:t>
            </a:r>
            <a:r>
              <a:rPr sz="4000" spc="-520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E1E4E4"/>
                </a:solidFill>
                <a:latin typeface="Verdana"/>
                <a:cs typeface="Verdana"/>
              </a:rPr>
              <a:t>shared </a:t>
            </a:r>
            <a:r>
              <a:rPr sz="4000" spc="-35" dirty="0">
                <a:solidFill>
                  <a:srgbClr val="E1E4E4"/>
                </a:solidFill>
                <a:latin typeface="Verdana"/>
                <a:cs typeface="Verdana"/>
              </a:rPr>
              <a:t>infrastructure</a:t>
            </a:r>
            <a:endParaRPr sz="4000">
              <a:latin typeface="Verdana"/>
              <a:cs typeface="Verdana"/>
            </a:endParaRPr>
          </a:p>
          <a:p>
            <a:pPr marL="351790" marR="340995" indent="1026160">
              <a:lnSpc>
                <a:spcPct val="162500"/>
              </a:lnSpc>
            </a:pPr>
            <a:r>
              <a:rPr sz="4000" spc="-20" dirty="0">
                <a:solidFill>
                  <a:srgbClr val="E1E4E4"/>
                </a:solidFill>
                <a:latin typeface="Verdana"/>
                <a:cs typeface="Verdana"/>
              </a:rPr>
              <a:t>over </a:t>
            </a:r>
            <a:r>
              <a:rPr sz="4000" spc="-135" dirty="0">
                <a:solidFill>
                  <a:srgbClr val="E1E4E4"/>
                </a:solidFill>
                <a:latin typeface="Verdana"/>
                <a:cs typeface="Verdana"/>
              </a:rPr>
              <a:t>private</a:t>
            </a:r>
            <a:r>
              <a:rPr sz="4000" spc="-490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45" dirty="0">
                <a:solidFill>
                  <a:srgbClr val="E1E4E4"/>
                </a:solidFill>
                <a:latin typeface="Verdana"/>
                <a:cs typeface="Verdana"/>
              </a:rPr>
              <a:t>pools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3542" y="4812829"/>
            <a:ext cx="313817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417195" indent="-635" algn="ctr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Small </a:t>
            </a:r>
            <a:r>
              <a:rPr sz="4000" spc="-140" dirty="0">
                <a:solidFill>
                  <a:srgbClr val="ED7218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4000" spc="-20" dirty="0">
                <a:solidFill>
                  <a:srgbClr val="67788A"/>
                </a:solidFill>
                <a:latin typeface="Verdana"/>
                <a:cs typeface="Verdana"/>
              </a:rPr>
              <a:t>over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sz="4000" spc="-175" dirty="0">
                <a:solidFill>
                  <a:srgbClr val="00629A"/>
                </a:solidFill>
                <a:latin typeface="Verdana"/>
                <a:cs typeface="Verdana"/>
              </a:rPr>
              <a:t>big</a:t>
            </a:r>
            <a:r>
              <a:rPr sz="4000" spc="-50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10" dirty="0">
                <a:solidFill>
                  <a:srgbClr val="00629A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5" dirty="0"/>
              <a:t> </a:t>
            </a:r>
            <a:r>
              <a:rPr spc="-200" dirty="0"/>
              <a:t>design</a:t>
            </a:r>
            <a:r>
              <a:rPr spc="-630" dirty="0"/>
              <a:t> </a:t>
            </a:r>
            <a:r>
              <a:rPr spc="-110" dirty="0"/>
              <a:t>decisions</a:t>
            </a:r>
            <a:r>
              <a:rPr spc="-625" dirty="0"/>
              <a:t> </a:t>
            </a:r>
            <a:r>
              <a:rPr spc="-110" dirty="0"/>
              <a:t>did</a:t>
            </a:r>
            <a:r>
              <a:rPr spc="-625" dirty="0"/>
              <a:t> </a:t>
            </a:r>
            <a:r>
              <a:rPr spc="-155" dirty="0"/>
              <a:t>Twine</a:t>
            </a:r>
            <a:r>
              <a:rPr spc="-630" dirty="0"/>
              <a:t> </a:t>
            </a:r>
            <a:r>
              <a:rPr spc="-300" dirty="0"/>
              <a:t>make</a:t>
            </a:r>
            <a:r>
              <a:rPr spc="-630" dirty="0"/>
              <a:t> </a:t>
            </a:r>
            <a:r>
              <a:rPr spc="-55" dirty="0"/>
              <a:t>differently?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94714" y="2716417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00629A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0146" y="799429"/>
            <a:ext cx="11299190" cy="78498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112520" algn="ctr">
              <a:lnSpc>
                <a:spcPct val="100000"/>
              </a:lnSpc>
              <a:spcBef>
                <a:spcPts val="110"/>
              </a:spcBef>
            </a:pPr>
            <a:r>
              <a:rPr sz="5000" b="1" spc="-380" dirty="0">
                <a:solidFill>
                  <a:srgbClr val="ED7218"/>
                </a:solidFill>
                <a:latin typeface="Verdana"/>
                <a:cs typeface="Verdana"/>
              </a:rPr>
              <a:t>Cache</a:t>
            </a:r>
            <a:endParaRPr sz="5000">
              <a:latin typeface="Verdana"/>
              <a:cs typeface="Verdana"/>
            </a:endParaRPr>
          </a:p>
          <a:p>
            <a:pPr marL="9171940" algn="ctr">
              <a:lnSpc>
                <a:spcPct val="100000"/>
              </a:lnSpc>
              <a:spcBef>
                <a:spcPts val="1415"/>
              </a:spcBef>
            </a:pPr>
            <a:r>
              <a:rPr sz="5000" b="1" spc="-430" dirty="0">
                <a:solidFill>
                  <a:srgbClr val="ED7218"/>
                </a:solidFill>
                <a:latin typeface="Verdana"/>
                <a:cs typeface="Verdana"/>
              </a:rPr>
              <a:t>Search</a:t>
            </a: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5000" b="1" spc="-585" dirty="0">
                <a:solidFill>
                  <a:srgbClr val="ED7218"/>
                </a:solidFill>
                <a:latin typeface="Verdana"/>
                <a:cs typeface="Verdana"/>
              </a:rPr>
              <a:t>Web</a:t>
            </a: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65"/>
              </a:spcBef>
            </a:pPr>
            <a:endParaRPr sz="5000">
              <a:latin typeface="Verdana"/>
              <a:cs typeface="Verdana"/>
            </a:endParaRPr>
          </a:p>
          <a:p>
            <a:pPr marL="979805" algn="ctr">
              <a:lnSpc>
                <a:spcPct val="100000"/>
              </a:lnSpc>
              <a:spcBef>
                <a:spcPts val="5"/>
              </a:spcBef>
              <a:tabLst>
                <a:tab pos="6428740" algn="l"/>
              </a:tabLst>
            </a:pPr>
            <a:r>
              <a:rPr sz="7500" b="1" spc="-592" baseline="-20555" dirty="0">
                <a:solidFill>
                  <a:srgbClr val="ED7218"/>
                </a:solidFill>
                <a:latin typeface="Verdana"/>
                <a:cs typeface="Verdana"/>
              </a:rPr>
              <a:t>Ads</a:t>
            </a:r>
            <a:r>
              <a:rPr sz="7500" b="1" baseline="-20555" dirty="0">
                <a:solidFill>
                  <a:srgbClr val="ED7218"/>
                </a:solidFill>
                <a:latin typeface="Verdana"/>
                <a:cs typeface="Verdana"/>
              </a:rPr>
              <a:t>	</a:t>
            </a:r>
            <a:r>
              <a:rPr sz="5000" b="1" spc="-475" dirty="0">
                <a:solidFill>
                  <a:srgbClr val="ED7218"/>
                </a:solidFill>
                <a:latin typeface="Verdana"/>
                <a:cs typeface="Verdana"/>
              </a:rPr>
              <a:t>News</a:t>
            </a:r>
            <a:r>
              <a:rPr sz="5000" b="1" spc="-62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5000" b="1" spc="-420" dirty="0">
                <a:solidFill>
                  <a:srgbClr val="ED7218"/>
                </a:solidFill>
                <a:latin typeface="Verdana"/>
                <a:cs typeface="Verdana"/>
              </a:rPr>
              <a:t>Feed</a:t>
            </a:r>
            <a:endParaRPr sz="5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7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47100" y="4191975"/>
              <a:ext cx="1789430" cy="872490"/>
            </a:xfrm>
            <a:custGeom>
              <a:avLst/>
              <a:gdLst/>
              <a:ahLst/>
              <a:cxnLst/>
              <a:rect l="l" t="t" r="r" b="b"/>
              <a:pathLst>
                <a:path w="1789429" h="872489">
                  <a:moveTo>
                    <a:pt x="1788899" y="872399"/>
                  </a:moveTo>
                  <a:lnTo>
                    <a:pt x="0" y="872399"/>
                  </a:lnTo>
                  <a:lnTo>
                    <a:pt x="0" y="0"/>
                  </a:lnTo>
                  <a:lnTo>
                    <a:pt x="1788899" y="0"/>
                  </a:lnTo>
                  <a:lnTo>
                    <a:pt x="1788899" y="87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7100" y="3539942"/>
              <a:ext cx="1789430" cy="1524635"/>
            </a:xfrm>
            <a:custGeom>
              <a:avLst/>
              <a:gdLst/>
              <a:ahLst/>
              <a:cxnLst/>
              <a:rect l="l" t="t" r="r" b="b"/>
              <a:pathLst>
                <a:path w="1789429" h="1524635">
                  <a:moveTo>
                    <a:pt x="0" y="652031"/>
                  </a:moveTo>
                  <a:lnTo>
                    <a:pt x="1788899" y="652031"/>
                  </a:lnTo>
                  <a:lnTo>
                    <a:pt x="1788899" y="1524431"/>
                  </a:lnTo>
                  <a:lnTo>
                    <a:pt x="0" y="1524431"/>
                  </a:lnTo>
                  <a:lnTo>
                    <a:pt x="0" y="652031"/>
                  </a:lnTo>
                  <a:close/>
                </a:path>
                <a:path w="1789429" h="1524635">
                  <a:moveTo>
                    <a:pt x="894449" y="652031"/>
                  </a:moveTo>
                  <a:lnTo>
                    <a:pt x="1359087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5887" y="3380084"/>
              <a:ext cx="189689" cy="2154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47624" y="783599"/>
              <a:ext cx="2383155" cy="872490"/>
            </a:xfrm>
            <a:custGeom>
              <a:avLst/>
              <a:gdLst/>
              <a:ahLst/>
              <a:cxnLst/>
              <a:rect l="l" t="t" r="r" b="b"/>
              <a:pathLst>
                <a:path w="2383154" h="872489">
                  <a:moveTo>
                    <a:pt x="2382599" y="872399"/>
                  </a:moveTo>
                  <a:lnTo>
                    <a:pt x="0" y="872399"/>
                  </a:lnTo>
                  <a:lnTo>
                    <a:pt x="0" y="0"/>
                  </a:lnTo>
                  <a:lnTo>
                    <a:pt x="2382599" y="0"/>
                  </a:lnTo>
                  <a:lnTo>
                    <a:pt x="2382599" y="87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7624" y="783599"/>
              <a:ext cx="2383155" cy="3147060"/>
            </a:xfrm>
            <a:custGeom>
              <a:avLst/>
              <a:gdLst/>
              <a:ahLst/>
              <a:cxnLst/>
              <a:rect l="l" t="t" r="r" b="b"/>
              <a:pathLst>
                <a:path w="2383154" h="3147060">
                  <a:moveTo>
                    <a:pt x="0" y="0"/>
                  </a:moveTo>
                  <a:lnTo>
                    <a:pt x="2382599" y="0"/>
                  </a:lnTo>
                  <a:lnTo>
                    <a:pt x="2382599" y="872399"/>
                  </a:lnTo>
                  <a:lnTo>
                    <a:pt x="0" y="872399"/>
                  </a:lnTo>
                  <a:lnTo>
                    <a:pt x="0" y="0"/>
                  </a:lnTo>
                  <a:close/>
                </a:path>
                <a:path w="2383154" h="3147060">
                  <a:moveTo>
                    <a:pt x="1191299" y="872399"/>
                  </a:moveTo>
                  <a:lnTo>
                    <a:pt x="78280" y="3146867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856" y="3883755"/>
              <a:ext cx="170624" cy="2210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20649" y="7814974"/>
              <a:ext cx="1685925" cy="872490"/>
            </a:xfrm>
            <a:custGeom>
              <a:avLst/>
              <a:gdLst/>
              <a:ahLst/>
              <a:cxnLst/>
              <a:rect l="l" t="t" r="r" b="b"/>
              <a:pathLst>
                <a:path w="1685925" h="872490">
                  <a:moveTo>
                    <a:pt x="1685399" y="872399"/>
                  </a:moveTo>
                  <a:lnTo>
                    <a:pt x="0" y="872399"/>
                  </a:lnTo>
                  <a:lnTo>
                    <a:pt x="0" y="0"/>
                  </a:lnTo>
                  <a:lnTo>
                    <a:pt x="1685399" y="0"/>
                  </a:lnTo>
                  <a:lnTo>
                    <a:pt x="1685399" y="87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9622" y="7055244"/>
              <a:ext cx="1696720" cy="1632585"/>
            </a:xfrm>
            <a:custGeom>
              <a:avLst/>
              <a:gdLst/>
              <a:ahLst/>
              <a:cxnLst/>
              <a:rect l="l" t="t" r="r" b="b"/>
              <a:pathLst>
                <a:path w="1696720" h="1632584">
                  <a:moveTo>
                    <a:pt x="11027" y="759730"/>
                  </a:moveTo>
                  <a:lnTo>
                    <a:pt x="1696427" y="759730"/>
                  </a:lnTo>
                  <a:lnTo>
                    <a:pt x="1696427" y="1632130"/>
                  </a:lnTo>
                  <a:lnTo>
                    <a:pt x="11027" y="1632130"/>
                  </a:lnTo>
                  <a:lnTo>
                    <a:pt x="11027" y="759730"/>
                  </a:lnTo>
                  <a:close/>
                </a:path>
                <a:path w="1696720" h="1632584">
                  <a:moveTo>
                    <a:pt x="853727" y="75973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1408" y="6921252"/>
              <a:ext cx="209099" cy="2000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001299" y="1725274"/>
              <a:ext cx="2569210" cy="872490"/>
            </a:xfrm>
            <a:custGeom>
              <a:avLst/>
              <a:gdLst/>
              <a:ahLst/>
              <a:cxnLst/>
              <a:rect l="l" t="t" r="r" b="b"/>
              <a:pathLst>
                <a:path w="2569209" h="872489">
                  <a:moveTo>
                    <a:pt x="2569199" y="872399"/>
                  </a:moveTo>
                  <a:lnTo>
                    <a:pt x="0" y="872399"/>
                  </a:lnTo>
                  <a:lnTo>
                    <a:pt x="0" y="0"/>
                  </a:lnTo>
                  <a:lnTo>
                    <a:pt x="2569199" y="0"/>
                  </a:lnTo>
                  <a:lnTo>
                    <a:pt x="2569199" y="87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01299" y="1725274"/>
              <a:ext cx="2569210" cy="2177415"/>
            </a:xfrm>
            <a:custGeom>
              <a:avLst/>
              <a:gdLst/>
              <a:ahLst/>
              <a:cxnLst/>
              <a:rect l="l" t="t" r="r" b="b"/>
              <a:pathLst>
                <a:path w="2569209" h="2177415">
                  <a:moveTo>
                    <a:pt x="0" y="0"/>
                  </a:moveTo>
                  <a:lnTo>
                    <a:pt x="2569199" y="0"/>
                  </a:lnTo>
                  <a:lnTo>
                    <a:pt x="2569199" y="872399"/>
                  </a:lnTo>
                  <a:lnTo>
                    <a:pt x="0" y="872399"/>
                  </a:lnTo>
                  <a:lnTo>
                    <a:pt x="0" y="0"/>
                  </a:lnTo>
                  <a:close/>
                </a:path>
                <a:path w="2569209" h="2177415">
                  <a:moveTo>
                    <a:pt x="1284599" y="872399"/>
                  </a:moveTo>
                  <a:lnTo>
                    <a:pt x="1949130" y="2176809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5306" y="3854467"/>
              <a:ext cx="172660" cy="2207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981450" y="7582950"/>
              <a:ext cx="3865245" cy="872490"/>
            </a:xfrm>
            <a:custGeom>
              <a:avLst/>
              <a:gdLst/>
              <a:ahLst/>
              <a:cxnLst/>
              <a:rect l="l" t="t" r="r" b="b"/>
              <a:pathLst>
                <a:path w="3865245" h="872490">
                  <a:moveTo>
                    <a:pt x="3864899" y="872399"/>
                  </a:moveTo>
                  <a:lnTo>
                    <a:pt x="0" y="872399"/>
                  </a:lnTo>
                  <a:lnTo>
                    <a:pt x="0" y="0"/>
                  </a:lnTo>
                  <a:lnTo>
                    <a:pt x="3864899" y="0"/>
                  </a:lnTo>
                  <a:lnTo>
                    <a:pt x="3864899" y="87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81450" y="7582950"/>
              <a:ext cx="3865245" cy="872490"/>
            </a:xfrm>
            <a:custGeom>
              <a:avLst/>
              <a:gdLst/>
              <a:ahLst/>
              <a:cxnLst/>
              <a:rect l="l" t="t" r="r" b="b"/>
              <a:pathLst>
                <a:path w="3865245" h="872490">
                  <a:moveTo>
                    <a:pt x="0" y="0"/>
                  </a:moveTo>
                  <a:lnTo>
                    <a:pt x="3864899" y="0"/>
                  </a:lnTo>
                  <a:lnTo>
                    <a:pt x="3864899" y="872399"/>
                  </a:lnTo>
                  <a:lnTo>
                    <a:pt x="0" y="872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0" name="object 20"/>
            <p:cNvSpPr/>
            <p:nvPr/>
          </p:nvSpPr>
          <p:spPr>
            <a:xfrm>
              <a:off x="10913899" y="6206203"/>
              <a:ext cx="671830" cy="1377315"/>
            </a:xfrm>
            <a:custGeom>
              <a:avLst/>
              <a:gdLst/>
              <a:ahLst/>
              <a:cxnLst/>
              <a:rect l="l" t="t" r="r" b="b"/>
              <a:pathLst>
                <a:path w="671829" h="1377315">
                  <a:moveTo>
                    <a:pt x="0" y="1376746"/>
                  </a:moveTo>
                  <a:lnTo>
                    <a:pt x="671666" y="0"/>
                  </a:lnTo>
                </a:path>
              </a:pathLst>
            </a:custGeom>
            <a:ln w="38099">
              <a:solidFill>
                <a:srgbClr val="ED7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9957" y="6031758"/>
              <a:ext cx="170470" cy="2210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-4762" y="-4762"/>
            <a:ext cx="18297525" cy="10296525"/>
            <a:chOff x="-4762" y="-4762"/>
            <a:chExt cx="18297525" cy="10296525"/>
          </a:xfrm>
        </p:grpSpPr>
        <p:sp>
          <p:nvSpPr>
            <p:cNvPr id="25" name="object 2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72650" y="3049800"/>
              <a:ext cx="13743305" cy="4187825"/>
            </a:xfrm>
            <a:custGeom>
              <a:avLst/>
              <a:gdLst/>
              <a:ahLst/>
              <a:cxnLst/>
              <a:rect l="l" t="t" r="r" b="b"/>
              <a:pathLst>
                <a:path w="13743305" h="4187825">
                  <a:moveTo>
                    <a:pt x="13742699" y="4187399"/>
                  </a:moveTo>
                  <a:lnTo>
                    <a:pt x="0" y="41873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18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72650" y="3049800"/>
              <a:ext cx="13743305" cy="4187825"/>
            </a:xfrm>
            <a:custGeom>
              <a:avLst/>
              <a:gdLst/>
              <a:ahLst/>
              <a:cxnLst/>
              <a:rect l="l" t="t" r="r" b="b"/>
              <a:pathLst>
                <a:path w="13743305" h="4187825">
                  <a:moveTo>
                    <a:pt x="0" y="0"/>
                  </a:moveTo>
                  <a:lnTo>
                    <a:pt x="13742699" y="0"/>
                  </a:lnTo>
                  <a:lnTo>
                    <a:pt x="13742699" y="4187399"/>
                  </a:lnTo>
                  <a:lnTo>
                    <a:pt x="0" y="418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233822" y="3611879"/>
            <a:ext cx="11821795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105" dirty="0"/>
              <a:t>Cluster</a:t>
            </a:r>
            <a:r>
              <a:rPr sz="6500" spc="-790" dirty="0"/>
              <a:t> </a:t>
            </a:r>
            <a:r>
              <a:rPr sz="6500" spc="-180" dirty="0"/>
              <a:t>management</a:t>
            </a:r>
            <a:r>
              <a:rPr sz="6500" spc="-790" dirty="0"/>
              <a:t> </a:t>
            </a:r>
            <a:r>
              <a:rPr sz="6500" spc="-60" dirty="0"/>
              <a:t>systems</a:t>
            </a:r>
            <a:endParaRPr sz="650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5</a:t>
            </a:fld>
            <a:endParaRPr spc="10" dirty="0">
              <a:solidFill>
                <a:srgbClr val="E1E4E4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14921" y="4602479"/>
            <a:ext cx="905764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1615" algn="ctr">
              <a:lnSpc>
                <a:spcPct val="100000"/>
              </a:lnSpc>
              <a:spcBef>
                <a:spcPts val="100"/>
              </a:spcBef>
            </a:pPr>
            <a:r>
              <a:rPr lang="en-US" sz="6500" spc="-150" dirty="0">
                <a:solidFill>
                  <a:srgbClr val="00629A"/>
                </a:solidFill>
                <a:latin typeface="Verdana"/>
                <a:cs typeface="Verdana"/>
              </a:rPr>
              <a:t>Why we need it?</a:t>
            </a:r>
            <a:endParaRPr sz="6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Big</a:t>
            </a:r>
            <a:r>
              <a:rPr spc="-645" dirty="0"/>
              <a:t> </a:t>
            </a:r>
            <a:r>
              <a:rPr spc="-185" dirty="0"/>
              <a:t>machines</a:t>
            </a:r>
            <a:r>
              <a:rPr spc="-635" dirty="0"/>
              <a:t> </a:t>
            </a:r>
            <a:r>
              <a:rPr spc="-165" dirty="0"/>
              <a:t>or</a:t>
            </a:r>
            <a:r>
              <a:rPr spc="-635" dirty="0"/>
              <a:t> </a:t>
            </a:r>
            <a:r>
              <a:rPr spc="-185" dirty="0"/>
              <a:t>small</a:t>
            </a:r>
            <a:r>
              <a:rPr spc="-640" dirty="0"/>
              <a:t> </a:t>
            </a:r>
            <a:r>
              <a:rPr spc="-135" dirty="0"/>
              <a:t>machines?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0475" y="3125237"/>
            <a:ext cx="3978910" cy="271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>
                <a:solidFill>
                  <a:srgbClr val="00629A"/>
                </a:solidFill>
                <a:latin typeface="Verdana"/>
                <a:cs typeface="Verdana"/>
              </a:rPr>
              <a:t>Big</a:t>
            </a:r>
            <a:r>
              <a:rPr sz="3400" spc="-45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629A"/>
                </a:solidFill>
                <a:latin typeface="Verdana"/>
                <a:cs typeface="Verdana"/>
              </a:rPr>
              <a:t>machines</a:t>
            </a:r>
            <a:endParaRPr sz="3400">
              <a:latin typeface="Verdana"/>
              <a:cs typeface="Verdana"/>
            </a:endParaRPr>
          </a:p>
          <a:p>
            <a:pPr marL="469265" indent="-427355">
              <a:lnSpc>
                <a:spcPct val="100000"/>
              </a:lnSpc>
              <a:spcBef>
                <a:spcPts val="363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2600" spc="-55" dirty="0">
                <a:latin typeface="Verdana"/>
                <a:cs typeface="Verdana"/>
              </a:rPr>
              <a:t>2</a:t>
            </a:r>
            <a:r>
              <a:rPr sz="2600" spc="-33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CPUs,</a:t>
            </a:r>
            <a:r>
              <a:rPr sz="2600" spc="-330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20</a:t>
            </a:r>
            <a:r>
              <a:rPr sz="2600" spc="-330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cores</a:t>
            </a:r>
            <a:r>
              <a:rPr sz="2600" spc="-33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each</a:t>
            </a:r>
            <a:endParaRPr sz="2600">
              <a:latin typeface="Verdana"/>
              <a:cs typeface="Verdana"/>
            </a:endParaRPr>
          </a:p>
          <a:p>
            <a:pPr marL="469265" indent="-427355">
              <a:lnSpc>
                <a:spcPct val="100000"/>
              </a:lnSpc>
              <a:spcBef>
                <a:spcPts val="28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2600" dirty="0">
                <a:latin typeface="Verdana"/>
                <a:cs typeface="Verdana"/>
              </a:rPr>
              <a:t>256GB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120" dirty="0">
                <a:latin typeface="Verdana"/>
                <a:cs typeface="Verdana"/>
              </a:rPr>
              <a:t>RAM</a:t>
            </a:r>
            <a:endParaRPr sz="2600">
              <a:latin typeface="Verdana"/>
              <a:cs typeface="Verdana"/>
            </a:endParaRPr>
          </a:p>
          <a:p>
            <a:pPr marL="469265" indent="-427355">
              <a:lnSpc>
                <a:spcPct val="100000"/>
              </a:lnSpc>
              <a:spcBef>
                <a:spcPts val="33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2600" spc="-40" dirty="0">
                <a:latin typeface="Verdana"/>
                <a:cs typeface="Verdana"/>
              </a:rPr>
              <a:t>Dedicated</a:t>
            </a:r>
            <a:r>
              <a:rPr sz="2600" spc="-28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NIC</a:t>
            </a:r>
            <a:endParaRPr sz="2600">
              <a:latin typeface="Verdana"/>
              <a:cs typeface="Verdana"/>
            </a:endParaRPr>
          </a:p>
          <a:p>
            <a:pPr marL="469265" indent="-427355">
              <a:lnSpc>
                <a:spcPct val="100000"/>
              </a:lnSpc>
              <a:spcBef>
                <a:spcPts val="33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2600" dirty="0">
                <a:latin typeface="Verdana"/>
                <a:cs typeface="Verdana"/>
              </a:rPr>
              <a:t>30</a:t>
            </a:r>
            <a:r>
              <a:rPr sz="2600" spc="-310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machines</a:t>
            </a:r>
            <a:r>
              <a:rPr sz="2600" spc="-300" dirty="0">
                <a:latin typeface="Verdana"/>
                <a:cs typeface="Verdana"/>
              </a:rPr>
              <a:t> </a:t>
            </a:r>
            <a:r>
              <a:rPr sz="2600" spc="-80" dirty="0">
                <a:latin typeface="Verdana"/>
                <a:cs typeface="Verdana"/>
              </a:rPr>
              <a:t>per</a:t>
            </a:r>
            <a:r>
              <a:rPr sz="2600" spc="-30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rack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7850" y="3125237"/>
            <a:ext cx="31972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40" dirty="0">
                <a:solidFill>
                  <a:srgbClr val="00629A"/>
                </a:solidFill>
                <a:latin typeface="Verdana"/>
                <a:cs typeface="Verdana"/>
              </a:rPr>
              <a:t>Small</a:t>
            </a:r>
            <a:r>
              <a:rPr sz="3400" spc="-42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05" dirty="0">
                <a:solidFill>
                  <a:srgbClr val="00629A"/>
                </a:solidFill>
                <a:latin typeface="Verdana"/>
                <a:cs typeface="Verdana"/>
              </a:rPr>
              <a:t>machines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16576" y="3044275"/>
            <a:ext cx="5022850" cy="101028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55"/>
              </a:spcBef>
            </a:pPr>
            <a:r>
              <a:rPr sz="3400" spc="135" dirty="0">
                <a:solidFill>
                  <a:srgbClr val="00629A"/>
                </a:solidFill>
                <a:latin typeface="Verdana"/>
                <a:cs typeface="Verdana"/>
              </a:rPr>
              <a:t>A</a:t>
            </a:r>
            <a:r>
              <a:rPr sz="3400" spc="-4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35" dirty="0">
                <a:solidFill>
                  <a:srgbClr val="00629A"/>
                </a:solidFill>
                <a:latin typeface="Verdana"/>
                <a:cs typeface="Verdana"/>
              </a:rPr>
              <a:t>small-</a:t>
            </a:r>
            <a:r>
              <a:rPr sz="3400" spc="-155" dirty="0">
                <a:solidFill>
                  <a:srgbClr val="00629A"/>
                </a:solidFill>
                <a:latin typeface="Verdana"/>
                <a:cs typeface="Verdana"/>
              </a:rPr>
              <a:t>machine</a:t>
            </a:r>
            <a:r>
              <a:rPr sz="3400" spc="-40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40" dirty="0">
                <a:solidFill>
                  <a:srgbClr val="00629A"/>
                </a:solidFill>
                <a:latin typeface="Verdana"/>
                <a:cs typeface="Verdana"/>
              </a:rPr>
              <a:t>rack</a:t>
            </a:r>
            <a:r>
              <a:rPr sz="3400" spc="-4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10" dirty="0">
                <a:solidFill>
                  <a:srgbClr val="00629A"/>
                </a:solidFill>
                <a:latin typeface="Verdana"/>
                <a:cs typeface="Verdana"/>
              </a:rPr>
              <a:t>vs. </a:t>
            </a:r>
            <a:r>
              <a:rPr sz="3400" spc="-190" dirty="0">
                <a:solidFill>
                  <a:srgbClr val="00629A"/>
                </a:solidFill>
                <a:latin typeface="Verdana"/>
                <a:cs typeface="Verdana"/>
              </a:rPr>
              <a:t>a</a:t>
            </a:r>
            <a:r>
              <a:rPr sz="3400" spc="-4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130" dirty="0">
                <a:solidFill>
                  <a:srgbClr val="00629A"/>
                </a:solidFill>
                <a:latin typeface="Verdana"/>
                <a:cs typeface="Verdana"/>
              </a:rPr>
              <a:t>big-</a:t>
            </a:r>
            <a:r>
              <a:rPr sz="3400" spc="-155" dirty="0">
                <a:solidFill>
                  <a:srgbClr val="00629A"/>
                </a:solidFill>
                <a:latin typeface="Verdana"/>
                <a:cs typeface="Verdana"/>
              </a:rPr>
              <a:t>machine</a:t>
            </a:r>
            <a:r>
              <a:rPr sz="3400" spc="-4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00629A"/>
                </a:solidFill>
                <a:latin typeface="Verdana"/>
                <a:cs typeface="Verdana"/>
              </a:rPr>
              <a:t>rack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067" y="4069782"/>
            <a:ext cx="3794125" cy="22034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380"/>
              </a:spcBef>
              <a:buFont typeface="Microsoft Sans Serif"/>
              <a:buChar char="●"/>
              <a:tabLst>
                <a:tab pos="440055" algn="l"/>
              </a:tabLst>
            </a:pPr>
            <a:r>
              <a:rPr sz="2600" spc="-465" dirty="0">
                <a:latin typeface="Verdana"/>
                <a:cs typeface="Verdana"/>
              </a:rPr>
              <a:t>1</a:t>
            </a:r>
            <a:r>
              <a:rPr sz="2600" spc="-34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CPU,</a:t>
            </a:r>
            <a:r>
              <a:rPr sz="2600" spc="-330" dirty="0">
                <a:latin typeface="Verdana"/>
                <a:cs typeface="Verdana"/>
              </a:rPr>
              <a:t> </a:t>
            </a:r>
            <a:r>
              <a:rPr sz="2600" spc="-210" dirty="0">
                <a:latin typeface="Verdana"/>
                <a:cs typeface="Verdana"/>
              </a:rPr>
              <a:t>18</a:t>
            </a:r>
            <a:r>
              <a:rPr sz="2600" spc="-34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cores</a:t>
            </a:r>
            <a:endParaRPr sz="2600">
              <a:latin typeface="Verdana"/>
              <a:cs typeface="Verdana"/>
            </a:endParaRPr>
          </a:p>
          <a:p>
            <a:pPr marL="440055" indent="-427355">
              <a:lnSpc>
                <a:spcPct val="100000"/>
              </a:lnSpc>
              <a:spcBef>
                <a:spcPts val="280"/>
              </a:spcBef>
              <a:buFont typeface="Microsoft Sans Serif"/>
              <a:buChar char="●"/>
              <a:tabLst>
                <a:tab pos="440055" algn="l"/>
              </a:tabLst>
            </a:pPr>
            <a:r>
              <a:rPr sz="2600" spc="50" dirty="0">
                <a:latin typeface="Verdana"/>
                <a:cs typeface="Verdana"/>
              </a:rPr>
              <a:t>64GB</a:t>
            </a:r>
            <a:r>
              <a:rPr sz="2600" spc="-330" dirty="0">
                <a:latin typeface="Verdana"/>
                <a:cs typeface="Verdana"/>
              </a:rPr>
              <a:t> </a:t>
            </a:r>
            <a:r>
              <a:rPr sz="2600" spc="120" dirty="0">
                <a:latin typeface="Verdana"/>
                <a:cs typeface="Verdana"/>
              </a:rPr>
              <a:t>RAM</a:t>
            </a:r>
            <a:endParaRPr sz="2600">
              <a:latin typeface="Verdana"/>
              <a:cs typeface="Verdana"/>
            </a:endParaRPr>
          </a:p>
          <a:p>
            <a:pPr marL="440055" marR="384810" indent="-427990">
              <a:lnSpc>
                <a:spcPct val="110600"/>
              </a:lnSpc>
              <a:buFont typeface="Microsoft Sans Serif"/>
              <a:buChar char="●"/>
              <a:tabLst>
                <a:tab pos="440055" algn="l"/>
              </a:tabLst>
            </a:pPr>
            <a:r>
              <a:rPr sz="2600" spc="65" dirty="0">
                <a:latin typeface="Verdana"/>
                <a:cs typeface="Verdana"/>
              </a:rPr>
              <a:t>4</a:t>
            </a:r>
            <a:r>
              <a:rPr sz="2600" spc="-305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machines</a:t>
            </a:r>
            <a:r>
              <a:rPr sz="2600" spc="-305" dirty="0">
                <a:latin typeface="Verdana"/>
                <a:cs typeface="Verdana"/>
              </a:rPr>
              <a:t> </a:t>
            </a:r>
            <a:r>
              <a:rPr sz="2600" spc="-110" dirty="0">
                <a:latin typeface="Verdana"/>
                <a:cs typeface="Verdana"/>
              </a:rPr>
              <a:t>share</a:t>
            </a:r>
            <a:r>
              <a:rPr sz="2600" spc="-300" dirty="0">
                <a:latin typeface="Verdana"/>
                <a:cs typeface="Verdana"/>
              </a:rPr>
              <a:t> </a:t>
            </a:r>
            <a:r>
              <a:rPr sz="2600" spc="-515" dirty="0">
                <a:latin typeface="Verdana"/>
                <a:cs typeface="Verdana"/>
              </a:rPr>
              <a:t>1 </a:t>
            </a:r>
            <a:r>
              <a:rPr sz="2600" spc="-45" dirty="0">
                <a:latin typeface="Verdana"/>
                <a:cs typeface="Verdana"/>
              </a:rPr>
              <a:t>multi-</a:t>
            </a:r>
            <a:r>
              <a:rPr sz="2600" spc="-50" dirty="0">
                <a:latin typeface="Verdana"/>
                <a:cs typeface="Verdana"/>
              </a:rPr>
              <a:t>host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NIC</a:t>
            </a:r>
            <a:endParaRPr sz="2600">
              <a:latin typeface="Verdana"/>
              <a:cs typeface="Verdana"/>
            </a:endParaRPr>
          </a:p>
          <a:p>
            <a:pPr marL="440055" indent="-427355">
              <a:lnSpc>
                <a:spcPct val="100000"/>
              </a:lnSpc>
              <a:spcBef>
                <a:spcPts val="330"/>
              </a:spcBef>
              <a:buFont typeface="Microsoft Sans Serif"/>
              <a:buChar char="●"/>
              <a:tabLst>
                <a:tab pos="440055" algn="l"/>
              </a:tabLst>
            </a:pPr>
            <a:r>
              <a:rPr sz="2600" spc="-25" dirty="0">
                <a:latin typeface="Verdana"/>
                <a:cs typeface="Verdana"/>
              </a:rPr>
              <a:t>92</a:t>
            </a:r>
            <a:r>
              <a:rPr sz="2600" spc="-325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machines</a:t>
            </a:r>
            <a:r>
              <a:rPr sz="2600" spc="-315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in</a:t>
            </a:r>
            <a:r>
              <a:rPr sz="2600" spc="-320" dirty="0">
                <a:latin typeface="Verdana"/>
                <a:cs typeface="Verdana"/>
              </a:rPr>
              <a:t> 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-32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rack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45794" y="4222182"/>
            <a:ext cx="3254375" cy="8890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380"/>
              </a:spcBef>
              <a:buFont typeface="Microsoft Sans Serif"/>
              <a:buChar char="●"/>
              <a:tabLst>
                <a:tab pos="440055" algn="l"/>
              </a:tabLst>
            </a:pPr>
            <a:r>
              <a:rPr sz="2600" spc="-155" dirty="0">
                <a:latin typeface="Verdana"/>
                <a:cs typeface="Verdana"/>
              </a:rPr>
              <a:t>38%</a:t>
            </a:r>
            <a:r>
              <a:rPr sz="2600" spc="-320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more</a:t>
            </a:r>
            <a:r>
              <a:rPr sz="2600" spc="-31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cores</a:t>
            </a:r>
            <a:endParaRPr sz="2600">
              <a:latin typeface="Verdana"/>
              <a:cs typeface="Verdana"/>
            </a:endParaRPr>
          </a:p>
          <a:p>
            <a:pPr marL="440055" indent="-427355">
              <a:lnSpc>
                <a:spcPct val="100000"/>
              </a:lnSpc>
              <a:spcBef>
                <a:spcPts val="280"/>
              </a:spcBef>
              <a:buFont typeface="Microsoft Sans Serif"/>
              <a:buChar char="●"/>
              <a:tabLst>
                <a:tab pos="440055" algn="l"/>
              </a:tabLst>
            </a:pPr>
            <a:r>
              <a:rPr sz="2600" spc="-155" dirty="0">
                <a:latin typeface="Verdana"/>
                <a:cs typeface="Verdana"/>
              </a:rPr>
              <a:t>34%</a:t>
            </a:r>
            <a:r>
              <a:rPr sz="2600" spc="-32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less</a:t>
            </a:r>
            <a:r>
              <a:rPr sz="2600" spc="-31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memory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7362" y="6787680"/>
            <a:ext cx="2446655" cy="2529205"/>
          </a:xfrm>
          <a:custGeom>
            <a:avLst/>
            <a:gdLst/>
            <a:ahLst/>
            <a:cxnLst/>
            <a:rect l="l" t="t" r="r" b="b"/>
            <a:pathLst>
              <a:path w="2446654" h="2529204">
                <a:moveTo>
                  <a:pt x="1034948" y="1588579"/>
                </a:moveTo>
                <a:lnTo>
                  <a:pt x="1019505" y="1525358"/>
                </a:lnTo>
                <a:lnTo>
                  <a:pt x="357098" y="1134770"/>
                </a:lnTo>
                <a:lnTo>
                  <a:pt x="324269" y="1123556"/>
                </a:lnTo>
                <a:lnTo>
                  <a:pt x="290880" y="1125131"/>
                </a:lnTo>
                <a:lnTo>
                  <a:pt x="260845" y="1138948"/>
                </a:lnTo>
                <a:lnTo>
                  <a:pt x="238061" y="1164437"/>
                </a:lnTo>
                <a:lnTo>
                  <a:pt x="226809" y="1200594"/>
                </a:lnTo>
                <a:lnTo>
                  <a:pt x="228384" y="1235633"/>
                </a:lnTo>
                <a:lnTo>
                  <a:pt x="267817" y="1289037"/>
                </a:lnTo>
                <a:lnTo>
                  <a:pt x="904659" y="1656918"/>
                </a:lnTo>
                <a:lnTo>
                  <a:pt x="946315" y="1668780"/>
                </a:lnTo>
                <a:lnTo>
                  <a:pt x="968451" y="1665541"/>
                </a:lnTo>
                <a:lnTo>
                  <a:pt x="989469" y="1656168"/>
                </a:lnTo>
                <a:lnTo>
                  <a:pt x="1008253" y="1641246"/>
                </a:lnTo>
                <a:lnTo>
                  <a:pt x="1023696" y="1621320"/>
                </a:lnTo>
                <a:lnTo>
                  <a:pt x="1034948" y="1588579"/>
                </a:lnTo>
                <a:close/>
              </a:path>
              <a:path w="2446654" h="2529204">
                <a:moveTo>
                  <a:pt x="1040904" y="1948027"/>
                </a:moveTo>
                <a:lnTo>
                  <a:pt x="1025461" y="1887207"/>
                </a:lnTo>
                <a:lnTo>
                  <a:pt x="363054" y="1496707"/>
                </a:lnTo>
                <a:lnTo>
                  <a:pt x="330225" y="1485493"/>
                </a:lnTo>
                <a:lnTo>
                  <a:pt x="296837" y="1487068"/>
                </a:lnTo>
                <a:lnTo>
                  <a:pt x="266801" y="1500886"/>
                </a:lnTo>
                <a:lnTo>
                  <a:pt x="244017" y="1526387"/>
                </a:lnTo>
                <a:lnTo>
                  <a:pt x="232765" y="1559102"/>
                </a:lnTo>
                <a:lnTo>
                  <a:pt x="234340" y="1592389"/>
                </a:lnTo>
                <a:lnTo>
                  <a:pt x="273773" y="1645056"/>
                </a:lnTo>
                <a:lnTo>
                  <a:pt x="910615" y="2012937"/>
                </a:lnTo>
                <a:lnTo>
                  <a:pt x="952284" y="2024799"/>
                </a:lnTo>
                <a:lnTo>
                  <a:pt x="974407" y="2021547"/>
                </a:lnTo>
                <a:lnTo>
                  <a:pt x="995426" y="2012188"/>
                </a:lnTo>
                <a:lnTo>
                  <a:pt x="1014209" y="1997265"/>
                </a:lnTo>
                <a:lnTo>
                  <a:pt x="1029639" y="1977326"/>
                </a:lnTo>
                <a:lnTo>
                  <a:pt x="1040904" y="1948027"/>
                </a:lnTo>
                <a:close/>
              </a:path>
              <a:path w="2446654" h="2529204">
                <a:moveTo>
                  <a:pt x="2446159" y="1793392"/>
                </a:moveTo>
                <a:lnTo>
                  <a:pt x="2435999" y="891501"/>
                </a:lnTo>
                <a:lnTo>
                  <a:pt x="2434259" y="737235"/>
                </a:lnTo>
                <a:lnTo>
                  <a:pt x="2422360" y="689762"/>
                </a:lnTo>
                <a:lnTo>
                  <a:pt x="2385530" y="653884"/>
                </a:lnTo>
                <a:lnTo>
                  <a:pt x="2368791" y="648233"/>
                </a:lnTo>
                <a:lnTo>
                  <a:pt x="2255710" y="583387"/>
                </a:lnTo>
                <a:lnTo>
                  <a:pt x="2255710" y="891501"/>
                </a:lnTo>
                <a:lnTo>
                  <a:pt x="2255710" y="1739988"/>
                </a:lnTo>
                <a:lnTo>
                  <a:pt x="1303426" y="2285860"/>
                </a:lnTo>
                <a:lnTo>
                  <a:pt x="1303426" y="1437373"/>
                </a:lnTo>
                <a:lnTo>
                  <a:pt x="1572539" y="1283119"/>
                </a:lnTo>
                <a:lnTo>
                  <a:pt x="2255710" y="891501"/>
                </a:lnTo>
                <a:lnTo>
                  <a:pt x="2255710" y="583387"/>
                </a:lnTo>
                <a:lnTo>
                  <a:pt x="2160473" y="528764"/>
                </a:lnTo>
                <a:lnTo>
                  <a:pt x="2160473" y="737235"/>
                </a:lnTo>
                <a:lnTo>
                  <a:pt x="1214145" y="1283119"/>
                </a:lnTo>
                <a:lnTo>
                  <a:pt x="1124877" y="1231633"/>
                </a:lnTo>
                <a:lnTo>
                  <a:pt x="1124877" y="1437373"/>
                </a:lnTo>
                <a:lnTo>
                  <a:pt x="1124877" y="2285860"/>
                </a:lnTo>
                <a:lnTo>
                  <a:pt x="172593" y="1739988"/>
                </a:lnTo>
                <a:lnTo>
                  <a:pt x="172593" y="891501"/>
                </a:lnTo>
                <a:lnTo>
                  <a:pt x="1124877" y="1437373"/>
                </a:lnTo>
                <a:lnTo>
                  <a:pt x="1124877" y="1231633"/>
                </a:lnTo>
                <a:lnTo>
                  <a:pt x="535266" y="891501"/>
                </a:lnTo>
                <a:lnTo>
                  <a:pt x="267830" y="737235"/>
                </a:lnTo>
                <a:lnTo>
                  <a:pt x="1214145" y="191350"/>
                </a:lnTo>
                <a:lnTo>
                  <a:pt x="2160473" y="737235"/>
                </a:lnTo>
                <a:lnTo>
                  <a:pt x="2160473" y="528764"/>
                </a:lnTo>
                <a:lnTo>
                  <a:pt x="1572145" y="191350"/>
                </a:lnTo>
                <a:lnTo>
                  <a:pt x="1261770" y="13347"/>
                </a:lnTo>
                <a:lnTo>
                  <a:pt x="1239443" y="3340"/>
                </a:lnTo>
                <a:lnTo>
                  <a:pt x="1217129" y="0"/>
                </a:lnTo>
                <a:lnTo>
                  <a:pt x="1194803" y="3340"/>
                </a:lnTo>
                <a:lnTo>
                  <a:pt x="1172489" y="13347"/>
                </a:lnTo>
                <a:lnTo>
                  <a:pt x="65468" y="654164"/>
                </a:lnTo>
                <a:lnTo>
                  <a:pt x="48729" y="659815"/>
                </a:lnTo>
                <a:lnTo>
                  <a:pt x="11899" y="695706"/>
                </a:lnTo>
                <a:lnTo>
                  <a:pt x="0" y="743165"/>
                </a:lnTo>
                <a:lnTo>
                  <a:pt x="0" y="1817128"/>
                </a:lnTo>
                <a:lnTo>
                  <a:pt x="5956" y="1823059"/>
                </a:lnTo>
                <a:lnTo>
                  <a:pt x="5956" y="1834921"/>
                </a:lnTo>
                <a:lnTo>
                  <a:pt x="11899" y="1834921"/>
                </a:lnTo>
                <a:lnTo>
                  <a:pt x="11899" y="1840852"/>
                </a:lnTo>
                <a:lnTo>
                  <a:pt x="17856" y="1840852"/>
                </a:lnTo>
                <a:lnTo>
                  <a:pt x="41656" y="1864588"/>
                </a:lnTo>
                <a:lnTo>
                  <a:pt x="47612" y="1864588"/>
                </a:lnTo>
                <a:lnTo>
                  <a:pt x="1178445" y="2517279"/>
                </a:lnTo>
                <a:lnTo>
                  <a:pt x="1188300" y="2521635"/>
                </a:lnTo>
                <a:lnTo>
                  <a:pt x="1199273" y="2525433"/>
                </a:lnTo>
                <a:lnTo>
                  <a:pt x="1210246" y="2528125"/>
                </a:lnTo>
                <a:lnTo>
                  <a:pt x="1220101" y="2529141"/>
                </a:lnTo>
                <a:lnTo>
                  <a:pt x="1255814" y="2529141"/>
                </a:lnTo>
                <a:lnTo>
                  <a:pt x="1261770" y="2523210"/>
                </a:lnTo>
                <a:lnTo>
                  <a:pt x="1267726" y="2523210"/>
                </a:lnTo>
                <a:lnTo>
                  <a:pt x="1678940" y="2285860"/>
                </a:lnTo>
                <a:lnTo>
                  <a:pt x="2398547" y="1870532"/>
                </a:lnTo>
                <a:lnTo>
                  <a:pt x="2418537" y="1855139"/>
                </a:lnTo>
                <a:lnTo>
                  <a:pt x="2433510" y="1836407"/>
                </a:lnTo>
                <a:lnTo>
                  <a:pt x="2442908" y="1815452"/>
                </a:lnTo>
                <a:lnTo>
                  <a:pt x="2446159" y="1793392"/>
                </a:lnTo>
                <a:close/>
              </a:path>
            </a:pathLst>
          </a:custGeom>
          <a:solidFill>
            <a:srgbClr val="6778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40300" y="6828447"/>
            <a:ext cx="2446655" cy="2447925"/>
          </a:xfrm>
          <a:custGeom>
            <a:avLst/>
            <a:gdLst/>
            <a:ahLst/>
            <a:cxnLst/>
            <a:rect l="l" t="t" r="r" b="b"/>
            <a:pathLst>
              <a:path w="2446654" h="2447925">
                <a:moveTo>
                  <a:pt x="1261241" y="2447583"/>
                </a:moveTo>
                <a:lnTo>
                  <a:pt x="1218917" y="2447583"/>
                </a:lnTo>
                <a:lnTo>
                  <a:pt x="1204899" y="2446652"/>
                </a:lnTo>
                <a:lnTo>
                  <a:pt x="1189292" y="2444198"/>
                </a:lnTo>
                <a:lnTo>
                  <a:pt x="1173686" y="2440730"/>
                </a:lnTo>
                <a:lnTo>
                  <a:pt x="1159668" y="2436757"/>
                </a:lnTo>
                <a:lnTo>
                  <a:pt x="67709" y="2030862"/>
                </a:lnTo>
                <a:lnTo>
                  <a:pt x="61363" y="2029931"/>
                </a:lnTo>
                <a:lnTo>
                  <a:pt x="55017" y="2027477"/>
                </a:lnTo>
                <a:lnTo>
                  <a:pt x="48670" y="2024009"/>
                </a:lnTo>
                <a:lnTo>
                  <a:pt x="42324" y="2020035"/>
                </a:lnTo>
                <a:lnTo>
                  <a:pt x="25385" y="2009209"/>
                </a:lnTo>
                <a:lnTo>
                  <a:pt x="16923" y="2009209"/>
                </a:lnTo>
                <a:lnTo>
                  <a:pt x="16923" y="2003801"/>
                </a:lnTo>
                <a:lnTo>
                  <a:pt x="8461" y="2003801"/>
                </a:lnTo>
                <a:lnTo>
                  <a:pt x="8461" y="1992974"/>
                </a:lnTo>
                <a:lnTo>
                  <a:pt x="0" y="1987566"/>
                </a:lnTo>
                <a:lnTo>
                  <a:pt x="0" y="483026"/>
                </a:lnTo>
                <a:lnTo>
                  <a:pt x="16923" y="445139"/>
                </a:lnTo>
                <a:lnTo>
                  <a:pt x="47613" y="420111"/>
                </a:lnTo>
                <a:lnTo>
                  <a:pt x="84649" y="407252"/>
                </a:lnTo>
                <a:lnTo>
                  <a:pt x="1159668" y="12182"/>
                </a:lnTo>
                <a:lnTo>
                  <a:pt x="1191411" y="3045"/>
                </a:lnTo>
                <a:lnTo>
                  <a:pt x="1223153" y="0"/>
                </a:lnTo>
                <a:lnTo>
                  <a:pt x="1254892" y="3045"/>
                </a:lnTo>
                <a:lnTo>
                  <a:pt x="1286626" y="12182"/>
                </a:lnTo>
                <a:lnTo>
                  <a:pt x="1728412" y="174539"/>
                </a:lnTo>
                <a:lnTo>
                  <a:pt x="1227378" y="174539"/>
                </a:lnTo>
                <a:lnTo>
                  <a:pt x="389381" y="483026"/>
                </a:lnTo>
                <a:lnTo>
                  <a:pt x="771636" y="623739"/>
                </a:lnTo>
                <a:lnTo>
                  <a:pt x="262408" y="623739"/>
                </a:lnTo>
                <a:lnTo>
                  <a:pt x="262408" y="807739"/>
                </a:lnTo>
                <a:lnTo>
                  <a:pt x="762261" y="991747"/>
                </a:lnTo>
                <a:lnTo>
                  <a:pt x="262408" y="991747"/>
                </a:lnTo>
                <a:lnTo>
                  <a:pt x="262408" y="1175766"/>
                </a:lnTo>
                <a:lnTo>
                  <a:pt x="776971" y="1365183"/>
                </a:lnTo>
                <a:lnTo>
                  <a:pt x="253946" y="1365183"/>
                </a:lnTo>
                <a:lnTo>
                  <a:pt x="253946" y="1549192"/>
                </a:lnTo>
                <a:lnTo>
                  <a:pt x="753817" y="1733201"/>
                </a:lnTo>
                <a:lnTo>
                  <a:pt x="253946" y="1733201"/>
                </a:lnTo>
                <a:lnTo>
                  <a:pt x="253946" y="1917199"/>
                </a:lnTo>
                <a:lnTo>
                  <a:pt x="1091943" y="2225687"/>
                </a:lnTo>
                <a:lnTo>
                  <a:pt x="1868998" y="2225687"/>
                </a:lnTo>
                <a:lnTo>
                  <a:pt x="1286626" y="2442165"/>
                </a:lnTo>
                <a:lnTo>
                  <a:pt x="1280280" y="2443012"/>
                </a:lnTo>
                <a:lnTo>
                  <a:pt x="1267875" y="2446652"/>
                </a:lnTo>
                <a:lnTo>
                  <a:pt x="1268221" y="2446652"/>
                </a:lnTo>
                <a:lnTo>
                  <a:pt x="1261241" y="2447583"/>
                </a:lnTo>
                <a:close/>
              </a:path>
              <a:path w="2446654" h="2447925">
                <a:moveTo>
                  <a:pt x="1736606" y="791504"/>
                </a:moveTo>
                <a:lnTo>
                  <a:pt x="1227378" y="791504"/>
                </a:lnTo>
                <a:lnTo>
                  <a:pt x="2065390" y="483026"/>
                </a:lnTo>
                <a:lnTo>
                  <a:pt x="1227378" y="174539"/>
                </a:lnTo>
                <a:lnTo>
                  <a:pt x="1728412" y="174539"/>
                </a:lnTo>
                <a:lnTo>
                  <a:pt x="2361646" y="407252"/>
                </a:lnTo>
                <a:lnTo>
                  <a:pt x="2380562" y="413174"/>
                </a:lnTo>
                <a:lnTo>
                  <a:pt x="2415215" y="433132"/>
                </a:lnTo>
                <a:lnTo>
                  <a:pt x="2441006" y="462054"/>
                </a:lnTo>
                <a:lnTo>
                  <a:pt x="2446294" y="483026"/>
                </a:lnTo>
                <a:lnTo>
                  <a:pt x="2446294" y="623739"/>
                </a:lnTo>
                <a:lnTo>
                  <a:pt x="2192349" y="623739"/>
                </a:lnTo>
                <a:lnTo>
                  <a:pt x="1736606" y="791504"/>
                </a:lnTo>
                <a:close/>
              </a:path>
              <a:path w="2446654" h="2447925">
                <a:moveTo>
                  <a:pt x="1354352" y="1116226"/>
                </a:moveTo>
                <a:lnTo>
                  <a:pt x="1100405" y="1116226"/>
                </a:lnTo>
                <a:lnTo>
                  <a:pt x="1100405" y="932217"/>
                </a:lnTo>
                <a:lnTo>
                  <a:pt x="262408" y="623739"/>
                </a:lnTo>
                <a:lnTo>
                  <a:pt x="771636" y="623739"/>
                </a:lnTo>
                <a:lnTo>
                  <a:pt x="1227378" y="791504"/>
                </a:lnTo>
                <a:lnTo>
                  <a:pt x="1736606" y="791504"/>
                </a:lnTo>
                <a:lnTo>
                  <a:pt x="1354352" y="932217"/>
                </a:lnTo>
                <a:lnTo>
                  <a:pt x="1354352" y="1116226"/>
                </a:lnTo>
                <a:close/>
              </a:path>
              <a:path w="2446654" h="2447925">
                <a:moveTo>
                  <a:pt x="1868998" y="2225687"/>
                </a:moveTo>
                <a:lnTo>
                  <a:pt x="1354352" y="2225687"/>
                </a:lnTo>
                <a:lnTo>
                  <a:pt x="2192349" y="1917199"/>
                </a:lnTo>
                <a:lnTo>
                  <a:pt x="2192349" y="623739"/>
                </a:lnTo>
                <a:lnTo>
                  <a:pt x="2446294" y="623739"/>
                </a:lnTo>
                <a:lnTo>
                  <a:pt x="2446294" y="1965914"/>
                </a:lnTo>
                <a:lnTo>
                  <a:pt x="2441664" y="1986040"/>
                </a:lnTo>
                <a:lnTo>
                  <a:pt x="2428304" y="2005152"/>
                </a:lnTo>
                <a:lnTo>
                  <a:pt x="2407007" y="2022233"/>
                </a:lnTo>
                <a:lnTo>
                  <a:pt x="2378569" y="2036270"/>
                </a:lnTo>
                <a:lnTo>
                  <a:pt x="1868998" y="2225687"/>
                </a:lnTo>
                <a:close/>
              </a:path>
              <a:path w="2446654" h="2447925">
                <a:moveTo>
                  <a:pt x="1354352" y="1484243"/>
                </a:moveTo>
                <a:lnTo>
                  <a:pt x="1100405" y="1484243"/>
                </a:lnTo>
                <a:lnTo>
                  <a:pt x="1100405" y="1300234"/>
                </a:lnTo>
                <a:lnTo>
                  <a:pt x="262408" y="991747"/>
                </a:lnTo>
                <a:lnTo>
                  <a:pt x="762261" y="991747"/>
                </a:lnTo>
                <a:lnTo>
                  <a:pt x="1100405" y="1116226"/>
                </a:lnTo>
                <a:lnTo>
                  <a:pt x="1354352" y="1116226"/>
                </a:lnTo>
                <a:lnTo>
                  <a:pt x="1354352" y="1484243"/>
                </a:lnTo>
                <a:close/>
              </a:path>
              <a:path w="2446654" h="2447925">
                <a:moveTo>
                  <a:pt x="1354352" y="1857670"/>
                </a:moveTo>
                <a:lnTo>
                  <a:pt x="1091943" y="1857670"/>
                </a:lnTo>
                <a:lnTo>
                  <a:pt x="1091943" y="1673660"/>
                </a:lnTo>
                <a:lnTo>
                  <a:pt x="253946" y="1365183"/>
                </a:lnTo>
                <a:lnTo>
                  <a:pt x="776971" y="1365183"/>
                </a:lnTo>
                <a:lnTo>
                  <a:pt x="1100405" y="1484243"/>
                </a:lnTo>
                <a:lnTo>
                  <a:pt x="1354352" y="1484243"/>
                </a:lnTo>
                <a:lnTo>
                  <a:pt x="1354352" y="1857670"/>
                </a:lnTo>
                <a:close/>
              </a:path>
              <a:path w="2446654" h="2447925">
                <a:moveTo>
                  <a:pt x="1354352" y="2225687"/>
                </a:moveTo>
                <a:lnTo>
                  <a:pt x="1091943" y="2225687"/>
                </a:lnTo>
                <a:lnTo>
                  <a:pt x="1091943" y="2041678"/>
                </a:lnTo>
                <a:lnTo>
                  <a:pt x="253946" y="1733201"/>
                </a:lnTo>
                <a:lnTo>
                  <a:pt x="753817" y="1733201"/>
                </a:lnTo>
                <a:lnTo>
                  <a:pt x="1091943" y="1857670"/>
                </a:lnTo>
                <a:lnTo>
                  <a:pt x="1354352" y="1857670"/>
                </a:lnTo>
                <a:lnTo>
                  <a:pt x="1354352" y="2225687"/>
                </a:lnTo>
                <a:close/>
              </a:path>
            </a:pathLst>
          </a:custGeom>
          <a:solidFill>
            <a:srgbClr val="6778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Why</a:t>
            </a:r>
            <a:r>
              <a:rPr spc="-650" dirty="0"/>
              <a:t> </a:t>
            </a:r>
            <a:r>
              <a:rPr spc="-185" dirty="0"/>
              <a:t>use</a:t>
            </a:r>
            <a:r>
              <a:rPr spc="-650" dirty="0"/>
              <a:t> </a:t>
            </a:r>
            <a:r>
              <a:rPr spc="-185" dirty="0"/>
              <a:t>small</a:t>
            </a:r>
            <a:r>
              <a:rPr spc="-645" dirty="0"/>
              <a:t> </a:t>
            </a:r>
            <a:r>
              <a:rPr spc="-145" dirty="0"/>
              <a:t>machines?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8275" y="3905730"/>
            <a:ext cx="413512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10" dirty="0">
                <a:solidFill>
                  <a:srgbClr val="00629A"/>
                </a:solidFill>
                <a:latin typeface="Verdana"/>
                <a:cs typeface="Verdana"/>
              </a:rPr>
              <a:t>Existing</a:t>
            </a:r>
            <a:r>
              <a:rPr sz="4000" spc="-47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large </a:t>
            </a:r>
            <a:r>
              <a:rPr sz="4000" spc="-130" dirty="0">
                <a:solidFill>
                  <a:srgbClr val="00629A"/>
                </a:solidFill>
                <a:latin typeface="Verdana"/>
                <a:cs typeface="Verdana"/>
              </a:rPr>
              <a:t>services</a:t>
            </a:r>
            <a:r>
              <a:rPr sz="4000" spc="-46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00629A"/>
                </a:solidFill>
                <a:latin typeface="Verdana"/>
                <a:cs typeface="Verdana"/>
              </a:rPr>
              <a:t>are </a:t>
            </a:r>
            <a:r>
              <a:rPr sz="4000" spc="-100" dirty="0">
                <a:solidFill>
                  <a:srgbClr val="00629A"/>
                </a:solidFill>
                <a:latin typeface="Verdana"/>
                <a:cs typeface="Verdana"/>
              </a:rPr>
              <a:t>optimized</a:t>
            </a:r>
            <a:r>
              <a:rPr sz="4000" spc="-47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00629A"/>
                </a:solidFill>
                <a:latin typeface="Verdana"/>
                <a:cs typeface="Verdana"/>
              </a:rPr>
              <a:t>to </a:t>
            </a:r>
            <a:r>
              <a:rPr sz="4000" spc="-114" dirty="0">
                <a:solidFill>
                  <a:srgbClr val="00629A"/>
                </a:solidFill>
                <a:latin typeface="Verdana"/>
                <a:cs typeface="Verdana"/>
              </a:rPr>
              <a:t>fully</a:t>
            </a:r>
            <a:r>
              <a:rPr sz="4000" spc="-47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20" dirty="0">
                <a:solidFill>
                  <a:srgbClr val="00629A"/>
                </a:solidFill>
                <a:latin typeface="Verdana"/>
                <a:cs typeface="Verdana"/>
              </a:rPr>
              <a:t>utilize</a:t>
            </a:r>
            <a:r>
              <a:rPr sz="4000" spc="-47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65" dirty="0">
                <a:solidFill>
                  <a:srgbClr val="00629A"/>
                </a:solidFill>
                <a:latin typeface="Verdana"/>
                <a:cs typeface="Verdana"/>
              </a:rPr>
              <a:t>whole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1500" y="4515330"/>
            <a:ext cx="41046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00" dirty="0">
                <a:solidFill>
                  <a:srgbClr val="00629A"/>
                </a:solidFill>
                <a:latin typeface="Verdana"/>
                <a:cs typeface="Verdana"/>
              </a:rPr>
              <a:t>Resource</a:t>
            </a:r>
            <a:r>
              <a:rPr sz="4000" spc="-53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45" dirty="0">
                <a:solidFill>
                  <a:srgbClr val="00629A"/>
                </a:solidFill>
                <a:latin typeface="Verdana"/>
                <a:cs typeface="Verdana"/>
              </a:rPr>
              <a:t>control </a:t>
            </a:r>
            <a:r>
              <a:rPr sz="4000" spc="-120" dirty="0">
                <a:solidFill>
                  <a:srgbClr val="00629A"/>
                </a:solidFill>
                <a:latin typeface="Verdana"/>
                <a:cs typeface="Verdana"/>
              </a:rPr>
              <a:t>historically</a:t>
            </a:r>
            <a:r>
              <a:rPr sz="4000" spc="-4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00629A"/>
                </a:solidFill>
                <a:latin typeface="Verdana"/>
                <a:cs typeface="Verdana"/>
              </a:rPr>
              <a:t>not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mature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7401" y="4820130"/>
            <a:ext cx="44450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65" dirty="0">
                <a:solidFill>
                  <a:srgbClr val="00629A"/>
                </a:solidFill>
                <a:latin typeface="Verdana"/>
                <a:cs typeface="Verdana"/>
              </a:rPr>
              <a:t>Not</a:t>
            </a:r>
            <a:r>
              <a:rPr sz="4000" spc="-5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25" dirty="0">
                <a:solidFill>
                  <a:srgbClr val="00629A"/>
                </a:solidFill>
                <a:latin typeface="Verdana"/>
                <a:cs typeface="Verdana"/>
              </a:rPr>
              <a:t>a</a:t>
            </a:r>
            <a:r>
              <a:rPr sz="4000" spc="-5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85" dirty="0">
                <a:solidFill>
                  <a:srgbClr val="00629A"/>
                </a:solidFill>
                <a:latin typeface="Verdana"/>
                <a:cs typeface="Verdana"/>
              </a:rPr>
              <a:t>public</a:t>
            </a:r>
            <a:r>
              <a:rPr sz="4000" spc="-5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80" dirty="0">
                <a:solidFill>
                  <a:srgbClr val="00629A"/>
                </a:solidFill>
                <a:latin typeface="Verdana"/>
                <a:cs typeface="Verdana"/>
              </a:rPr>
              <a:t>cloud: </a:t>
            </a:r>
            <a:r>
              <a:rPr sz="4000" spc="-105" dirty="0">
                <a:solidFill>
                  <a:srgbClr val="00629A"/>
                </a:solidFill>
                <a:latin typeface="Verdana"/>
                <a:cs typeface="Verdana"/>
              </a:rPr>
              <a:t>no</a:t>
            </a:r>
            <a:r>
              <a:rPr sz="4000" spc="-49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80" dirty="0">
                <a:solidFill>
                  <a:srgbClr val="00629A"/>
                </a:solidFill>
                <a:latin typeface="Verdana"/>
                <a:cs typeface="Verdana"/>
              </a:rPr>
              <a:t>external</a:t>
            </a:r>
            <a:r>
              <a:rPr sz="4000" spc="-49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users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40" dirty="0"/>
              <a:t> </a:t>
            </a:r>
            <a:r>
              <a:rPr spc="-185" dirty="0"/>
              <a:t>much</a:t>
            </a:r>
            <a:r>
              <a:rPr spc="-645" dirty="0"/>
              <a:t> </a:t>
            </a:r>
            <a:r>
              <a:rPr spc="-70" dirty="0"/>
              <a:t>do</a:t>
            </a:r>
            <a:r>
              <a:rPr spc="-640" dirty="0"/>
              <a:t> </a:t>
            </a:r>
            <a:r>
              <a:rPr spc="-125" dirty="0"/>
              <a:t>we</a:t>
            </a:r>
            <a:r>
              <a:rPr spc="-645" dirty="0"/>
              <a:t> </a:t>
            </a:r>
            <a:r>
              <a:rPr spc="-225" dirty="0"/>
              <a:t>save</a:t>
            </a:r>
            <a:r>
              <a:rPr spc="-645" dirty="0"/>
              <a:t> </a:t>
            </a:r>
            <a:r>
              <a:rPr spc="-204" dirty="0"/>
              <a:t>by</a:t>
            </a:r>
            <a:r>
              <a:rPr spc="-645" dirty="0"/>
              <a:t> </a:t>
            </a:r>
            <a:r>
              <a:rPr spc="-225" dirty="0"/>
              <a:t>using</a:t>
            </a:r>
            <a:r>
              <a:rPr spc="-645" dirty="0"/>
              <a:t> </a:t>
            </a:r>
            <a:r>
              <a:rPr spc="-185" dirty="0"/>
              <a:t>small</a:t>
            </a:r>
            <a:r>
              <a:rPr spc="-640" dirty="0"/>
              <a:t> </a:t>
            </a:r>
            <a:r>
              <a:rPr spc="-114" dirty="0"/>
              <a:t>machines?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183350"/>
            <a:ext cx="17983198" cy="39131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5299" y="1564275"/>
            <a:ext cx="5272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solidFill>
                  <a:srgbClr val="67788A"/>
                </a:solidFill>
                <a:latin typeface="Verdana"/>
                <a:cs typeface="Verdana"/>
              </a:rPr>
              <a:t>Relative</a:t>
            </a:r>
            <a:r>
              <a:rPr sz="2800" spc="-36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67788A"/>
                </a:solidFill>
                <a:latin typeface="Verdana"/>
                <a:cs typeface="Verdana"/>
              </a:rPr>
              <a:t>total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67788A"/>
                </a:solidFill>
                <a:latin typeface="Verdana"/>
                <a:cs typeface="Verdana"/>
              </a:rPr>
              <a:t>cost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67788A"/>
                </a:solidFill>
                <a:latin typeface="Verdana"/>
                <a:cs typeface="Verdana"/>
              </a:rPr>
              <a:t>of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67788A"/>
                </a:solidFill>
                <a:latin typeface="Verdana"/>
                <a:cs typeface="Verdana"/>
              </a:rPr>
              <a:t>ownership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6" y="644629"/>
            <a:ext cx="14628494" cy="9145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110"/>
              </a:spcBef>
            </a:pPr>
            <a:r>
              <a:rPr sz="5000" dirty="0">
                <a:solidFill>
                  <a:srgbClr val="00629A"/>
                </a:solidFill>
                <a:latin typeface="Verdana"/>
                <a:cs typeface="Verdana"/>
              </a:rPr>
              <a:t>How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00629A"/>
                </a:solidFill>
                <a:latin typeface="Verdana"/>
                <a:cs typeface="Verdana"/>
              </a:rPr>
              <a:t>much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70" dirty="0">
                <a:solidFill>
                  <a:srgbClr val="00629A"/>
                </a:solidFill>
                <a:latin typeface="Verdana"/>
                <a:cs typeface="Verdana"/>
              </a:rPr>
              <a:t>do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00629A"/>
                </a:solidFill>
                <a:latin typeface="Verdana"/>
                <a:cs typeface="Verdana"/>
              </a:rPr>
              <a:t>we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00629A"/>
                </a:solidFill>
                <a:latin typeface="Verdana"/>
                <a:cs typeface="Verdana"/>
              </a:rPr>
              <a:t>save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00629A"/>
                </a:solidFill>
                <a:latin typeface="Verdana"/>
                <a:cs typeface="Verdana"/>
              </a:rPr>
              <a:t>by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00629A"/>
                </a:solidFill>
                <a:latin typeface="Verdana"/>
                <a:cs typeface="Verdana"/>
              </a:rPr>
              <a:t>using</a:t>
            </a:r>
            <a:r>
              <a:rPr sz="5000" spc="-64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00629A"/>
                </a:solidFill>
                <a:latin typeface="Verdana"/>
                <a:cs typeface="Verdana"/>
              </a:rPr>
              <a:t>small</a:t>
            </a:r>
            <a:r>
              <a:rPr sz="5000" spc="-64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00629A"/>
                </a:solidFill>
                <a:latin typeface="Verdana"/>
                <a:cs typeface="Verdana"/>
              </a:rPr>
              <a:t>machines?</a:t>
            </a:r>
            <a:endParaRPr sz="5000">
              <a:latin typeface="Verdana"/>
              <a:cs typeface="Verdana"/>
            </a:endParaRPr>
          </a:p>
          <a:p>
            <a:pPr marL="400685">
              <a:lnSpc>
                <a:spcPct val="100000"/>
              </a:lnSpc>
              <a:spcBef>
                <a:spcPts val="1230"/>
              </a:spcBef>
            </a:pPr>
            <a:r>
              <a:rPr sz="2800" spc="-100" dirty="0">
                <a:solidFill>
                  <a:srgbClr val="67788A"/>
                </a:solidFill>
                <a:latin typeface="Verdana"/>
                <a:cs typeface="Verdana"/>
              </a:rPr>
              <a:t>Relative</a:t>
            </a:r>
            <a:r>
              <a:rPr sz="2800" spc="-36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67788A"/>
                </a:solidFill>
                <a:latin typeface="Verdana"/>
                <a:cs typeface="Verdana"/>
              </a:rPr>
              <a:t>total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67788A"/>
                </a:solidFill>
                <a:latin typeface="Verdana"/>
                <a:cs typeface="Verdana"/>
              </a:rPr>
              <a:t>cost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67788A"/>
                </a:solidFill>
                <a:latin typeface="Verdana"/>
                <a:cs typeface="Verdana"/>
              </a:rPr>
              <a:t>of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67788A"/>
                </a:solidFill>
                <a:latin typeface="Verdana"/>
                <a:cs typeface="Verdana"/>
              </a:rPr>
              <a:t>ownership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000" spc="-25" dirty="0">
                <a:solidFill>
                  <a:srgbClr val="00629A"/>
                </a:solidFill>
                <a:latin typeface="Verdana"/>
                <a:cs typeface="Verdana"/>
              </a:rPr>
              <a:t>52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3183350"/>
              <a:ext cx="17983198" cy="39203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FF">
              <a:alpha val="64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4762" y="-4687"/>
            <a:ext cx="18297525" cy="10296525"/>
            <a:chOff x="-4762" y="-4687"/>
            <a:chExt cx="18297525" cy="10296525"/>
          </a:xfrm>
        </p:grpSpPr>
        <p:sp>
          <p:nvSpPr>
            <p:cNvPr id="8" name="object 8"/>
            <p:cNvSpPr/>
            <p:nvPr/>
          </p:nvSpPr>
          <p:spPr>
            <a:xfrm>
              <a:off x="0" y="74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9" y="0"/>
                  </a:lnTo>
                  <a:lnTo>
                    <a:pt x="18287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13742699" y="4586099"/>
                  </a:moveTo>
                  <a:lnTo>
                    <a:pt x="0" y="4586099"/>
                  </a:lnTo>
                  <a:lnTo>
                    <a:pt x="0" y="0"/>
                  </a:lnTo>
                  <a:lnTo>
                    <a:pt x="13742699" y="0"/>
                  </a:lnTo>
                  <a:lnTo>
                    <a:pt x="13742699" y="458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2650" y="2850525"/>
              <a:ext cx="13743305" cy="4586605"/>
            </a:xfrm>
            <a:custGeom>
              <a:avLst/>
              <a:gdLst/>
              <a:ahLst/>
              <a:cxnLst/>
              <a:rect l="l" t="t" r="r" b="b"/>
              <a:pathLst>
                <a:path w="13743305" h="4586605">
                  <a:moveTo>
                    <a:pt x="0" y="0"/>
                  </a:moveTo>
                  <a:lnTo>
                    <a:pt x="13742699" y="0"/>
                  </a:lnTo>
                  <a:lnTo>
                    <a:pt x="13742699" y="4586099"/>
                  </a:lnTo>
                  <a:lnTo>
                    <a:pt x="0" y="458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78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91112" y="3611955"/>
            <a:ext cx="1190434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0" spc="-720" dirty="0"/>
              <a:t>18%</a:t>
            </a:r>
            <a:r>
              <a:rPr sz="6500" spc="-805" dirty="0"/>
              <a:t> </a:t>
            </a:r>
            <a:r>
              <a:rPr sz="6500" spc="-145" dirty="0"/>
              <a:t>power</a:t>
            </a:r>
            <a:r>
              <a:rPr sz="6500" spc="-800" dirty="0"/>
              <a:t> </a:t>
            </a:r>
            <a:r>
              <a:rPr sz="6500" spc="-190" dirty="0"/>
              <a:t>savings</a:t>
            </a:r>
            <a:r>
              <a:rPr sz="6500" spc="-800" dirty="0"/>
              <a:t> </a:t>
            </a:r>
            <a:r>
              <a:rPr sz="6500" spc="-85" dirty="0"/>
              <a:t>wide.</a:t>
            </a:r>
            <a:endParaRPr sz="6500" dirty="0"/>
          </a:p>
          <a:p>
            <a:pPr marL="653415" marR="646430" algn="ctr">
              <a:lnSpc>
                <a:spcPct val="100000"/>
              </a:lnSpc>
            </a:pPr>
            <a:r>
              <a:rPr sz="6500" spc="-869" dirty="0"/>
              <a:t>17%</a:t>
            </a:r>
            <a:r>
              <a:rPr sz="6500" spc="-810" dirty="0"/>
              <a:t> </a:t>
            </a:r>
            <a:r>
              <a:rPr sz="6500" spc="-190" dirty="0"/>
              <a:t>savings</a:t>
            </a:r>
            <a:r>
              <a:rPr sz="6500" spc="-805" dirty="0"/>
              <a:t> </a:t>
            </a:r>
            <a:r>
              <a:rPr sz="6500" spc="-215" dirty="0"/>
              <a:t>in</a:t>
            </a:r>
            <a:r>
              <a:rPr sz="6500" spc="-800" dirty="0"/>
              <a:t> </a:t>
            </a:r>
            <a:r>
              <a:rPr sz="6500" spc="-30" dirty="0"/>
              <a:t>total</a:t>
            </a:r>
            <a:r>
              <a:rPr sz="6500" spc="-805" dirty="0"/>
              <a:t> </a:t>
            </a:r>
            <a:r>
              <a:rPr sz="6500" dirty="0"/>
              <a:t>cost</a:t>
            </a:r>
            <a:r>
              <a:rPr sz="6500" spc="-800" dirty="0"/>
              <a:t> </a:t>
            </a:r>
            <a:r>
              <a:rPr sz="6500" spc="65" dirty="0"/>
              <a:t>of </a:t>
            </a:r>
            <a:r>
              <a:rPr sz="6500" spc="-105" dirty="0"/>
              <a:t>ownership.</a:t>
            </a:r>
            <a:endParaRPr sz="65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35" dirty="0"/>
              <a:t> </a:t>
            </a:r>
            <a:r>
              <a:rPr spc="-140" dirty="0"/>
              <a:t>lessons</a:t>
            </a:r>
            <a:r>
              <a:rPr spc="-630" dirty="0"/>
              <a:t> </a:t>
            </a:r>
            <a:r>
              <a:rPr spc="-110" dirty="0"/>
              <a:t>did</a:t>
            </a:r>
            <a:r>
              <a:rPr spc="-630" dirty="0"/>
              <a:t> </a:t>
            </a:r>
            <a:r>
              <a:rPr spc="-125" dirty="0"/>
              <a:t>we</a:t>
            </a:r>
            <a:r>
              <a:rPr spc="-635" dirty="0"/>
              <a:t> </a:t>
            </a:r>
            <a:r>
              <a:rPr spc="-240" dirty="0"/>
              <a:t>learn</a:t>
            </a:r>
            <a:r>
              <a:rPr spc="-635" dirty="0"/>
              <a:t> </a:t>
            </a:r>
            <a:r>
              <a:rPr spc="-225" dirty="0"/>
              <a:t>using</a:t>
            </a:r>
            <a:r>
              <a:rPr spc="-635" dirty="0"/>
              <a:t> </a:t>
            </a:r>
            <a:r>
              <a:rPr spc="-185" dirty="0"/>
              <a:t>small</a:t>
            </a:r>
            <a:r>
              <a:rPr spc="-630" dirty="0"/>
              <a:t> </a:t>
            </a:r>
            <a:r>
              <a:rPr spc="-100" dirty="0"/>
              <a:t>machines?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8275" y="4820130"/>
            <a:ext cx="36690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45" dirty="0">
                <a:solidFill>
                  <a:srgbClr val="00629A"/>
                </a:solidFill>
                <a:latin typeface="Verdana"/>
                <a:cs typeface="Verdana"/>
              </a:rPr>
              <a:t>Stacking</a:t>
            </a:r>
            <a:r>
              <a:rPr sz="4000" spc="-46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tasks </a:t>
            </a:r>
            <a:r>
              <a:rPr sz="4000" spc="-105" dirty="0">
                <a:solidFill>
                  <a:srgbClr val="00629A"/>
                </a:solidFill>
                <a:latin typeface="Verdana"/>
                <a:cs typeface="Verdana"/>
              </a:rPr>
              <a:t>is</a:t>
            </a:r>
            <a:r>
              <a:rPr sz="4000" spc="-51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20" dirty="0">
                <a:solidFill>
                  <a:srgbClr val="00629A"/>
                </a:solidFill>
                <a:latin typeface="Verdana"/>
                <a:cs typeface="Verdana"/>
              </a:rPr>
              <a:t>less</a:t>
            </a:r>
            <a:r>
              <a:rPr sz="4000" spc="-5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55" dirty="0">
                <a:solidFill>
                  <a:srgbClr val="00629A"/>
                </a:solidFill>
                <a:latin typeface="Verdana"/>
                <a:cs typeface="Verdana"/>
              </a:rPr>
              <a:t>effective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1500" y="4210530"/>
            <a:ext cx="431165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More</a:t>
            </a:r>
            <a:r>
              <a:rPr sz="4000" spc="-50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629A"/>
                </a:solidFill>
                <a:latin typeface="Verdana"/>
                <a:cs typeface="Verdana"/>
              </a:rPr>
              <a:t>work </a:t>
            </a:r>
            <a:r>
              <a:rPr sz="4000" spc="-155" dirty="0">
                <a:solidFill>
                  <a:srgbClr val="00629A"/>
                </a:solidFill>
                <a:latin typeface="Verdana"/>
                <a:cs typeface="Verdana"/>
              </a:rPr>
              <a:t>required</a:t>
            </a:r>
            <a:r>
              <a:rPr sz="4000" spc="-47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629A"/>
                </a:solidFill>
                <a:latin typeface="Verdana"/>
                <a:cs typeface="Verdana"/>
              </a:rPr>
              <a:t>when </a:t>
            </a:r>
            <a:r>
              <a:rPr sz="4000" spc="-160" dirty="0">
                <a:solidFill>
                  <a:srgbClr val="00629A"/>
                </a:solidFill>
                <a:latin typeface="Verdana"/>
                <a:cs typeface="Verdana"/>
              </a:rPr>
              <a:t>working</a:t>
            </a:r>
            <a:r>
              <a:rPr sz="4000" spc="-49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629A"/>
                </a:solidFill>
                <a:latin typeface="Verdana"/>
                <a:cs typeface="Verdana"/>
              </a:rPr>
              <a:t>with </a:t>
            </a:r>
            <a:r>
              <a:rPr sz="4000" spc="-170" dirty="0">
                <a:solidFill>
                  <a:srgbClr val="00629A"/>
                </a:solidFill>
                <a:latin typeface="Verdana"/>
                <a:cs typeface="Verdana"/>
              </a:rPr>
              <a:t>hardware</a:t>
            </a:r>
            <a:r>
              <a:rPr sz="4000" spc="-47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20" dirty="0">
                <a:solidFill>
                  <a:srgbClr val="00629A"/>
                </a:solidFill>
                <a:latin typeface="Verdana"/>
                <a:cs typeface="Verdana"/>
              </a:rPr>
              <a:t>vendors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7401" y="4210530"/>
            <a:ext cx="431546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45" dirty="0">
                <a:solidFill>
                  <a:srgbClr val="00629A"/>
                </a:solidFill>
                <a:latin typeface="Verdana"/>
                <a:cs typeface="Verdana"/>
              </a:rPr>
              <a:t>Large</a:t>
            </a:r>
            <a:r>
              <a:rPr sz="4000" spc="-49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00629A"/>
                </a:solidFill>
                <a:latin typeface="Verdana"/>
                <a:cs typeface="Verdana"/>
              </a:rPr>
              <a:t>effort</a:t>
            </a:r>
            <a:r>
              <a:rPr sz="4000" spc="-49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00629A"/>
                </a:solidFill>
                <a:latin typeface="Verdana"/>
                <a:cs typeface="Verdana"/>
              </a:rPr>
              <a:t>to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rearchitect </a:t>
            </a:r>
            <a:r>
              <a:rPr sz="4000" spc="-130" dirty="0">
                <a:solidFill>
                  <a:srgbClr val="00629A"/>
                </a:solidFill>
                <a:latin typeface="Verdana"/>
                <a:cs typeface="Verdana"/>
              </a:rPr>
              <a:t>services</a:t>
            </a:r>
            <a:r>
              <a:rPr sz="4000" spc="-45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to</a:t>
            </a:r>
            <a:r>
              <a:rPr sz="4000" spc="-45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dirty="0">
                <a:solidFill>
                  <a:srgbClr val="00629A"/>
                </a:solidFill>
                <a:latin typeface="Verdana"/>
                <a:cs typeface="Verdana"/>
              </a:rPr>
              <a:t>fit</a:t>
            </a:r>
            <a:r>
              <a:rPr sz="4000" spc="-45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629A"/>
                </a:solidFill>
                <a:latin typeface="Verdana"/>
                <a:cs typeface="Verdana"/>
              </a:rPr>
              <a:t>into </a:t>
            </a:r>
            <a:r>
              <a:rPr sz="4000" spc="-120" dirty="0">
                <a:solidFill>
                  <a:srgbClr val="00629A"/>
                </a:solidFill>
                <a:latin typeface="Verdana"/>
                <a:cs typeface="Verdana"/>
              </a:rPr>
              <a:t>less</a:t>
            </a:r>
            <a:r>
              <a:rPr sz="4000" spc="-509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00629A"/>
                </a:solidFill>
                <a:latin typeface="Verdana"/>
                <a:cs typeface="Verdana"/>
              </a:rPr>
              <a:t>memory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1315600" y="3310405"/>
            <a:ext cx="3717290" cy="474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887094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Dynamic machine </a:t>
            </a:r>
            <a:r>
              <a:rPr sz="4000" spc="-110" dirty="0">
                <a:solidFill>
                  <a:srgbClr val="ED7218"/>
                </a:solidFill>
                <a:latin typeface="Verdana"/>
                <a:cs typeface="Verdana"/>
              </a:rPr>
              <a:t>partitioning</a:t>
            </a:r>
            <a:endParaRPr sz="4000">
              <a:latin typeface="Verdana"/>
              <a:cs typeface="Verdana"/>
            </a:endParaRPr>
          </a:p>
          <a:p>
            <a:pPr marL="12700" marR="5080">
              <a:lnSpc>
                <a:spcPct val="110400"/>
              </a:lnSpc>
              <a:spcBef>
                <a:spcPts val="2880"/>
              </a:spcBef>
            </a:pPr>
            <a:r>
              <a:rPr sz="3000" spc="-50" dirty="0">
                <a:solidFill>
                  <a:srgbClr val="67788A"/>
                </a:solidFill>
                <a:latin typeface="Verdana"/>
                <a:cs typeface="Verdana"/>
              </a:rPr>
              <a:t>Avoids</a:t>
            </a:r>
            <a:r>
              <a:rPr sz="3000" spc="-39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stranded </a:t>
            </a:r>
            <a:r>
              <a:rPr sz="3000" spc="-40" dirty="0">
                <a:solidFill>
                  <a:srgbClr val="67788A"/>
                </a:solidFill>
                <a:latin typeface="Verdana"/>
                <a:cs typeface="Verdana"/>
              </a:rPr>
              <a:t>capacity</a:t>
            </a:r>
            <a:r>
              <a:rPr sz="30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67788A"/>
                </a:solidFill>
                <a:latin typeface="Verdana"/>
                <a:cs typeface="Verdana"/>
              </a:rPr>
              <a:t>in</a:t>
            </a:r>
            <a:r>
              <a:rPr sz="30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isolated </a:t>
            </a:r>
            <a:r>
              <a:rPr sz="3000" spc="-50" dirty="0">
                <a:solidFill>
                  <a:srgbClr val="67788A"/>
                </a:solidFill>
                <a:latin typeface="Verdana"/>
                <a:cs typeface="Verdana"/>
              </a:rPr>
              <a:t>clusters</a:t>
            </a:r>
            <a:r>
              <a:rPr sz="30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67788A"/>
                </a:solidFill>
                <a:latin typeface="Verdana"/>
                <a:cs typeface="Verdana"/>
              </a:rPr>
              <a:t>and</a:t>
            </a:r>
            <a:r>
              <a:rPr sz="3000" spc="-35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67788A"/>
                </a:solidFill>
                <a:latin typeface="Verdana"/>
                <a:cs typeface="Verdana"/>
              </a:rPr>
              <a:t>enables </a:t>
            </a:r>
            <a:r>
              <a:rPr sz="3000" spc="-35" dirty="0">
                <a:solidFill>
                  <a:srgbClr val="67788A"/>
                </a:solidFill>
                <a:latin typeface="Verdana"/>
                <a:cs typeface="Verdana"/>
              </a:rPr>
              <a:t>fleet-</a:t>
            </a:r>
            <a:r>
              <a:rPr sz="3000" spc="-20" dirty="0">
                <a:solidFill>
                  <a:srgbClr val="67788A"/>
                </a:solidFill>
                <a:latin typeface="Verdana"/>
                <a:cs typeface="Verdana"/>
              </a:rPr>
              <a:t>wide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optimizations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21498" y="3310405"/>
            <a:ext cx="4320540" cy="525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2480">
              <a:lnSpc>
                <a:spcPct val="100000"/>
              </a:lnSpc>
              <a:spcBef>
                <a:spcPts val="100"/>
              </a:spcBef>
            </a:pPr>
            <a:r>
              <a:rPr sz="4000" spc="-80" dirty="0">
                <a:solidFill>
                  <a:srgbClr val="ED7218"/>
                </a:solidFill>
                <a:latin typeface="Verdana"/>
                <a:cs typeface="Verdana"/>
              </a:rPr>
              <a:t>Customization </a:t>
            </a:r>
            <a:r>
              <a:rPr sz="4000" spc="-155" dirty="0">
                <a:solidFill>
                  <a:srgbClr val="ED7218"/>
                </a:solidFill>
                <a:latin typeface="Verdana"/>
                <a:cs typeface="Verdana"/>
              </a:rPr>
              <a:t>in</a:t>
            </a:r>
            <a:r>
              <a:rPr sz="4000" spc="-52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shared </a:t>
            </a:r>
            <a:r>
              <a:rPr sz="4000" spc="-35" dirty="0">
                <a:solidFill>
                  <a:srgbClr val="ED7218"/>
                </a:solidFill>
                <a:latin typeface="Verdana"/>
                <a:cs typeface="Verdana"/>
              </a:rPr>
              <a:t>infrastructure</a:t>
            </a:r>
            <a:endParaRPr sz="4000">
              <a:latin typeface="Verdana"/>
              <a:cs typeface="Verdana"/>
            </a:endParaRPr>
          </a:p>
          <a:p>
            <a:pPr marL="12700" marR="5080">
              <a:lnSpc>
                <a:spcPct val="110400"/>
              </a:lnSpc>
              <a:spcBef>
                <a:spcPts val="2905"/>
              </a:spcBef>
            </a:pPr>
            <a:r>
              <a:rPr sz="3000" spc="-35" dirty="0">
                <a:solidFill>
                  <a:srgbClr val="67788A"/>
                </a:solidFill>
                <a:latin typeface="Verdana"/>
                <a:cs typeface="Verdana"/>
              </a:rPr>
              <a:t>Support</a:t>
            </a:r>
            <a:r>
              <a:rPr sz="3000" spc="-35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ubiquitous </a:t>
            </a:r>
            <a:r>
              <a:rPr sz="3000" spc="-95" dirty="0">
                <a:solidFill>
                  <a:srgbClr val="67788A"/>
                </a:solidFill>
                <a:latin typeface="Verdana"/>
                <a:cs typeface="Verdana"/>
              </a:rPr>
              <a:t>shared</a:t>
            </a:r>
            <a:r>
              <a:rPr sz="30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67788A"/>
                </a:solidFill>
                <a:latin typeface="Verdana"/>
                <a:cs typeface="Verdana"/>
              </a:rPr>
              <a:t>infrastructure</a:t>
            </a:r>
            <a:r>
              <a:rPr sz="30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67788A"/>
                </a:solidFill>
                <a:latin typeface="Verdana"/>
                <a:cs typeface="Verdana"/>
              </a:rPr>
              <a:t>to </a:t>
            </a:r>
            <a:r>
              <a:rPr sz="3000" spc="-114" dirty="0">
                <a:solidFill>
                  <a:srgbClr val="67788A"/>
                </a:solidFill>
                <a:latin typeface="Verdana"/>
                <a:cs typeface="Verdana"/>
              </a:rPr>
              <a:t>improve</a:t>
            </a:r>
            <a:r>
              <a:rPr sz="30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efficiency </a:t>
            </a:r>
            <a:r>
              <a:rPr sz="3000" spc="-25" dirty="0">
                <a:solidFill>
                  <a:srgbClr val="67788A"/>
                </a:solidFill>
                <a:latin typeface="Verdana"/>
                <a:cs typeface="Verdana"/>
              </a:rPr>
              <a:t>without</a:t>
            </a:r>
            <a:r>
              <a:rPr sz="3000" spc="-33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sacrificing </a:t>
            </a:r>
            <a:r>
              <a:rPr sz="3000" spc="-80" dirty="0">
                <a:solidFill>
                  <a:srgbClr val="67788A"/>
                </a:solidFill>
                <a:latin typeface="Verdana"/>
                <a:cs typeface="Verdana"/>
              </a:rPr>
              <a:t>workload</a:t>
            </a:r>
            <a:r>
              <a:rPr sz="3000" spc="-34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performance </a:t>
            </a:r>
            <a:r>
              <a:rPr sz="3000" spc="-85" dirty="0">
                <a:solidFill>
                  <a:srgbClr val="67788A"/>
                </a:solidFill>
                <a:latin typeface="Verdana"/>
                <a:cs typeface="Verdana"/>
              </a:rPr>
              <a:t>or</a:t>
            </a:r>
            <a:r>
              <a:rPr sz="3000" spc="-38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capability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27396" y="3615205"/>
            <a:ext cx="23126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Small </a:t>
            </a:r>
            <a:r>
              <a:rPr sz="4000" spc="-140" dirty="0">
                <a:solidFill>
                  <a:srgbClr val="ED7218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7400" y="5504860"/>
            <a:ext cx="3910329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</a:pPr>
            <a:r>
              <a:rPr sz="3000" spc="-80" dirty="0">
                <a:solidFill>
                  <a:srgbClr val="67788A"/>
                </a:solidFill>
                <a:latin typeface="Verdana"/>
                <a:cs typeface="Verdana"/>
              </a:rPr>
              <a:t>Achieve</a:t>
            </a:r>
            <a:r>
              <a:rPr sz="3000" spc="-34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67788A"/>
                </a:solidFill>
                <a:latin typeface="Verdana"/>
                <a:cs typeface="Verdana"/>
              </a:rPr>
              <a:t>higher</a:t>
            </a:r>
            <a:r>
              <a:rPr sz="3000" spc="-34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67788A"/>
                </a:solidFill>
                <a:latin typeface="Verdana"/>
                <a:cs typeface="Verdana"/>
              </a:rPr>
              <a:t>power </a:t>
            </a:r>
            <a:r>
              <a:rPr sz="3000" spc="-30" dirty="0">
                <a:solidFill>
                  <a:srgbClr val="67788A"/>
                </a:solidFill>
                <a:latin typeface="Verdana"/>
                <a:cs typeface="Verdana"/>
              </a:rPr>
              <a:t>efficiency</a:t>
            </a:r>
            <a:r>
              <a:rPr sz="3000" spc="-34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67788A"/>
                </a:solidFill>
                <a:latin typeface="Verdana"/>
                <a:cs typeface="Verdana"/>
              </a:rPr>
              <a:t>globally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5299" y="645900"/>
            <a:ext cx="33350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Conclusion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5299" y="1564275"/>
            <a:ext cx="618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solidFill>
                  <a:srgbClr val="67788A"/>
                </a:solidFill>
                <a:latin typeface="Verdana"/>
                <a:cs typeface="Verdana"/>
              </a:rPr>
              <a:t>Evolving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67788A"/>
                </a:solidFill>
                <a:latin typeface="Verdana"/>
                <a:cs typeface="Verdana"/>
              </a:rPr>
              <a:t>Twine</a:t>
            </a:r>
            <a:r>
              <a:rPr sz="2800" spc="-35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67788A"/>
                </a:solidFill>
                <a:latin typeface="Verdana"/>
                <a:cs typeface="Verdana"/>
              </a:rPr>
              <a:t>over</a:t>
            </a:r>
            <a:r>
              <a:rPr sz="2800" spc="-35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67788A"/>
                </a:solidFill>
                <a:latin typeface="Verdana"/>
                <a:cs typeface="Verdana"/>
              </a:rPr>
              <a:t>the</a:t>
            </a:r>
            <a:r>
              <a:rPr sz="2800" spc="-36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67788A"/>
                </a:solidFill>
                <a:latin typeface="Verdana"/>
                <a:cs typeface="Verdana"/>
              </a:rPr>
              <a:t>past</a:t>
            </a:r>
            <a:r>
              <a:rPr sz="2800" spc="-35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204" dirty="0">
                <a:solidFill>
                  <a:srgbClr val="67788A"/>
                </a:solidFill>
                <a:latin typeface="Verdana"/>
                <a:cs typeface="Verdana"/>
              </a:rPr>
              <a:t>10</a:t>
            </a:r>
            <a:r>
              <a:rPr sz="2800" spc="-35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67788A"/>
                </a:solidFill>
                <a:latin typeface="Verdana"/>
                <a:cs typeface="Verdana"/>
              </a:rPr>
              <a:t>years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Thank</a:t>
            </a:r>
            <a:r>
              <a:rPr spc="-1970" dirty="0"/>
              <a:t> </a:t>
            </a:r>
            <a:r>
              <a:rPr spc="-795" dirty="0"/>
              <a:t>you!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5379" y="5579017"/>
            <a:ext cx="12918440" cy="309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950"/>
              </a:lnSpc>
              <a:spcBef>
                <a:spcPts val="100"/>
              </a:spcBef>
            </a:pP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Chunqiang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04" dirty="0">
                <a:solidFill>
                  <a:srgbClr val="67788A"/>
                </a:solidFill>
                <a:latin typeface="Verdana"/>
                <a:cs typeface="Verdana"/>
              </a:rPr>
              <a:t>Tang,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b="1" spc="-110" dirty="0">
                <a:solidFill>
                  <a:srgbClr val="67788A"/>
                </a:solidFill>
                <a:latin typeface="Tahoma"/>
                <a:cs typeface="Tahoma"/>
              </a:rPr>
              <a:t>Kenny</a:t>
            </a:r>
            <a:r>
              <a:rPr sz="2600" b="1" spc="-165" dirty="0">
                <a:solidFill>
                  <a:srgbClr val="67788A"/>
                </a:solidFill>
                <a:latin typeface="Tahoma"/>
                <a:cs typeface="Tahoma"/>
              </a:rPr>
              <a:t> </a:t>
            </a:r>
            <a:r>
              <a:rPr sz="2600" b="1" spc="-270" dirty="0">
                <a:solidFill>
                  <a:srgbClr val="67788A"/>
                </a:solidFill>
                <a:latin typeface="Tahoma"/>
                <a:cs typeface="Tahoma"/>
              </a:rPr>
              <a:t>Yu*</a:t>
            </a:r>
            <a:r>
              <a:rPr sz="2600" spc="-270" dirty="0">
                <a:solidFill>
                  <a:srgbClr val="67788A"/>
                </a:solidFill>
                <a:latin typeface="Verdana"/>
                <a:cs typeface="Verdana"/>
              </a:rPr>
              <a:t>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Kaushik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65" dirty="0">
                <a:solidFill>
                  <a:srgbClr val="67788A"/>
                </a:solidFill>
                <a:latin typeface="Verdana"/>
                <a:cs typeface="Verdana"/>
              </a:rPr>
              <a:t>Veeraraghavan,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50" dirty="0">
                <a:solidFill>
                  <a:srgbClr val="67788A"/>
                </a:solidFill>
                <a:latin typeface="Verdana"/>
                <a:cs typeface="Verdana"/>
              </a:rPr>
              <a:t>Jonathan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Kaldor,</a:t>
            </a:r>
            <a:endParaRPr sz="2600">
              <a:latin typeface="Verdana"/>
              <a:cs typeface="Verdana"/>
            </a:endParaRPr>
          </a:p>
          <a:p>
            <a:pPr marL="12065" marR="5080" algn="ctr">
              <a:lnSpc>
                <a:spcPts val="2780"/>
              </a:lnSpc>
              <a:spcBef>
                <a:spcPts val="200"/>
              </a:spcBef>
            </a:pP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Scott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Michelson,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Thawan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Kooburat,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Aravind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67788A"/>
                </a:solidFill>
                <a:latin typeface="Verdana"/>
                <a:cs typeface="Verdana"/>
              </a:rPr>
              <a:t>Anbudurai,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5" dirty="0">
                <a:solidFill>
                  <a:srgbClr val="67788A"/>
                </a:solidFill>
                <a:latin typeface="Verdana"/>
                <a:cs typeface="Verdana"/>
              </a:rPr>
              <a:t>Matthew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67788A"/>
                </a:solidFill>
                <a:latin typeface="Verdana"/>
                <a:cs typeface="Verdana"/>
              </a:rPr>
              <a:t>Clark,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Kabir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20" dirty="0">
                <a:solidFill>
                  <a:srgbClr val="67788A"/>
                </a:solidFill>
                <a:latin typeface="Verdana"/>
                <a:cs typeface="Verdana"/>
              </a:rPr>
              <a:t>Gogia,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Long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67788A"/>
                </a:solidFill>
                <a:latin typeface="Verdana"/>
                <a:cs typeface="Verdana"/>
              </a:rPr>
              <a:t>Cheng,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65" dirty="0">
                <a:solidFill>
                  <a:srgbClr val="67788A"/>
                </a:solidFill>
                <a:latin typeface="Verdana"/>
                <a:cs typeface="Verdana"/>
              </a:rPr>
              <a:t>Ben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Christensen,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Alex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Gartrell,</a:t>
            </a:r>
            <a:r>
              <a:rPr sz="2600" spc="-31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Maxim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Khutornenko,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67788A"/>
                </a:solidFill>
                <a:latin typeface="Verdana"/>
                <a:cs typeface="Verdana"/>
              </a:rPr>
              <a:t>Sachin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Kulkarni, </a:t>
            </a:r>
            <a:r>
              <a:rPr sz="2600" spc="-60" dirty="0">
                <a:solidFill>
                  <a:srgbClr val="67788A"/>
                </a:solidFill>
                <a:latin typeface="Verdana"/>
                <a:cs typeface="Verdana"/>
              </a:rPr>
              <a:t>Marcin</a:t>
            </a:r>
            <a:r>
              <a:rPr sz="2600" spc="-30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67788A"/>
                </a:solidFill>
                <a:latin typeface="Verdana"/>
                <a:cs typeface="Verdana"/>
              </a:rPr>
              <a:t>Pawlowski,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Tuomas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Pelkonen,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67788A"/>
                </a:solidFill>
                <a:latin typeface="Verdana"/>
                <a:cs typeface="Verdana"/>
              </a:rPr>
              <a:t>Andre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67788A"/>
                </a:solidFill>
                <a:latin typeface="Verdana"/>
                <a:cs typeface="Verdana"/>
              </a:rPr>
              <a:t>Rodrigues,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67788A"/>
                </a:solidFill>
                <a:latin typeface="Verdana"/>
                <a:cs typeface="Verdana"/>
              </a:rPr>
              <a:t>Rounak</a:t>
            </a:r>
            <a:r>
              <a:rPr sz="2600" spc="-30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Tibrewal,</a:t>
            </a:r>
            <a:endParaRPr sz="2600">
              <a:latin typeface="Verdana"/>
              <a:cs typeface="Verdana"/>
            </a:endParaRPr>
          </a:p>
          <a:p>
            <a:pPr algn="ctr">
              <a:lnSpc>
                <a:spcPts val="2680"/>
              </a:lnSpc>
            </a:pPr>
            <a:r>
              <a:rPr sz="2600" spc="-120" dirty="0">
                <a:solidFill>
                  <a:srgbClr val="67788A"/>
                </a:solidFill>
                <a:latin typeface="Verdana"/>
                <a:cs typeface="Verdana"/>
              </a:rPr>
              <a:t>Vaishnavi</a:t>
            </a:r>
            <a:r>
              <a:rPr sz="2600" spc="-29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67788A"/>
                </a:solidFill>
                <a:latin typeface="Verdana"/>
                <a:cs typeface="Verdana"/>
              </a:rPr>
              <a:t>Venkatesan,</a:t>
            </a:r>
            <a:r>
              <a:rPr sz="2600" spc="-28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67788A"/>
                </a:solidFill>
                <a:latin typeface="Verdana"/>
                <a:cs typeface="Verdana"/>
              </a:rPr>
              <a:t>Peter</a:t>
            </a:r>
            <a:r>
              <a:rPr sz="2600" spc="-28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Zhang,</a:t>
            </a:r>
            <a:endParaRPr sz="2600">
              <a:latin typeface="Verdana"/>
              <a:cs typeface="Verdana"/>
            </a:endParaRPr>
          </a:p>
          <a:p>
            <a:pPr algn="ctr">
              <a:lnSpc>
                <a:spcPts val="3070"/>
              </a:lnSpc>
            </a:pPr>
            <a:r>
              <a:rPr sz="2600" spc="-120" dirty="0">
                <a:solidFill>
                  <a:srgbClr val="67788A"/>
                </a:solidFill>
                <a:latin typeface="Verdana"/>
                <a:cs typeface="Verdana"/>
              </a:rPr>
              <a:t>and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67788A"/>
                </a:solidFill>
                <a:latin typeface="Verdana"/>
                <a:cs typeface="Verdana"/>
              </a:rPr>
              <a:t>everyone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45" dirty="0">
                <a:solidFill>
                  <a:srgbClr val="67788A"/>
                </a:solidFill>
                <a:latin typeface="Verdana"/>
                <a:cs typeface="Verdana"/>
              </a:rPr>
              <a:t>who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60" dirty="0">
                <a:solidFill>
                  <a:srgbClr val="67788A"/>
                </a:solidFill>
                <a:latin typeface="Verdana"/>
                <a:cs typeface="Verdana"/>
              </a:rPr>
              <a:t>contributed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67788A"/>
                </a:solidFill>
                <a:latin typeface="Verdana"/>
                <a:cs typeface="Verdana"/>
              </a:rPr>
              <a:t>to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67788A"/>
                </a:solidFill>
                <a:latin typeface="Verdana"/>
                <a:cs typeface="Verdana"/>
              </a:rPr>
              <a:t>Twine’s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67788A"/>
                </a:solidFill>
                <a:latin typeface="Verdana"/>
                <a:cs typeface="Verdana"/>
              </a:rPr>
              <a:t>development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67788A"/>
                </a:solidFill>
                <a:latin typeface="Verdana"/>
                <a:cs typeface="Verdana"/>
              </a:rPr>
              <a:t>over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65" dirty="0">
                <a:solidFill>
                  <a:srgbClr val="67788A"/>
                </a:solidFill>
                <a:latin typeface="Verdana"/>
                <a:cs typeface="Verdana"/>
              </a:rPr>
              <a:t>the</a:t>
            </a:r>
            <a:r>
              <a:rPr sz="2600" spc="-320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50" dirty="0">
                <a:solidFill>
                  <a:srgbClr val="67788A"/>
                </a:solidFill>
                <a:latin typeface="Verdana"/>
                <a:cs typeface="Verdana"/>
              </a:rPr>
              <a:t>past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67788A"/>
                </a:solidFill>
                <a:latin typeface="Verdana"/>
                <a:cs typeface="Verdana"/>
              </a:rPr>
              <a:t>decade.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2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600" spc="-90" dirty="0">
                <a:solidFill>
                  <a:srgbClr val="67788A"/>
                </a:solidFill>
                <a:latin typeface="Verdana"/>
                <a:cs typeface="Verdana"/>
              </a:rPr>
              <a:t>Contact:</a:t>
            </a:r>
            <a:r>
              <a:rPr sz="2600" spc="-315" dirty="0">
                <a:solidFill>
                  <a:srgbClr val="67788A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67788A"/>
                </a:solidFill>
                <a:latin typeface="Verdana"/>
                <a:cs typeface="Verdana"/>
                <a:hlinkClick r:id="rId2"/>
              </a:rPr>
              <a:t>kennyyu@fb.com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62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992" y="4913479"/>
            <a:ext cx="4478655" cy="492759"/>
          </a:xfrm>
          <a:custGeom>
            <a:avLst/>
            <a:gdLst/>
            <a:ahLst/>
            <a:cxnLst/>
            <a:rect l="l" t="t" r="r" b="b"/>
            <a:pathLst>
              <a:path w="4478655" h="492760">
                <a:moveTo>
                  <a:pt x="1264696" y="492168"/>
                </a:moveTo>
                <a:lnTo>
                  <a:pt x="1254537" y="492168"/>
                </a:lnTo>
                <a:lnTo>
                  <a:pt x="1204130" y="487733"/>
                </a:lnTo>
                <a:lnTo>
                  <a:pt x="1158693" y="474801"/>
                </a:lnTo>
                <a:lnTo>
                  <a:pt x="1118768" y="453931"/>
                </a:lnTo>
                <a:lnTo>
                  <a:pt x="1084891" y="425686"/>
                </a:lnTo>
                <a:lnTo>
                  <a:pt x="1057604" y="390623"/>
                </a:lnTo>
                <a:lnTo>
                  <a:pt x="1037446" y="349305"/>
                </a:lnTo>
                <a:lnTo>
                  <a:pt x="1024955" y="302290"/>
                </a:lnTo>
                <a:lnTo>
                  <a:pt x="1020672" y="250140"/>
                </a:lnTo>
                <a:lnTo>
                  <a:pt x="1025102" y="197157"/>
                </a:lnTo>
                <a:lnTo>
                  <a:pt x="1037961" y="148996"/>
                </a:lnTo>
                <a:lnTo>
                  <a:pt x="1058599" y="106348"/>
                </a:lnTo>
                <a:lnTo>
                  <a:pt x="1086369" y="69906"/>
                </a:lnTo>
                <a:lnTo>
                  <a:pt x="1120620" y="40358"/>
                </a:lnTo>
                <a:lnTo>
                  <a:pt x="1160705" y="18397"/>
                </a:lnTo>
                <a:lnTo>
                  <a:pt x="1205975" y="4714"/>
                </a:lnTo>
                <a:lnTo>
                  <a:pt x="1255781" y="0"/>
                </a:lnTo>
                <a:lnTo>
                  <a:pt x="1266147" y="0"/>
                </a:lnTo>
                <a:lnTo>
                  <a:pt x="1315708" y="5085"/>
                </a:lnTo>
                <a:lnTo>
                  <a:pt x="1360005" y="19566"/>
                </a:lnTo>
                <a:lnTo>
                  <a:pt x="1398450" y="42277"/>
                </a:lnTo>
                <a:lnTo>
                  <a:pt x="1430457" y="72053"/>
                </a:lnTo>
                <a:lnTo>
                  <a:pt x="1434074" y="77220"/>
                </a:lnTo>
                <a:lnTo>
                  <a:pt x="1253293" y="77220"/>
                </a:lnTo>
                <a:lnTo>
                  <a:pt x="1204546" y="85224"/>
                </a:lnTo>
                <a:lnTo>
                  <a:pt x="1163860" y="108015"/>
                </a:lnTo>
                <a:lnTo>
                  <a:pt x="1132893" y="143685"/>
                </a:lnTo>
                <a:lnTo>
                  <a:pt x="1113040" y="190630"/>
                </a:lnTo>
                <a:lnTo>
                  <a:pt x="1106090" y="246790"/>
                </a:lnTo>
                <a:lnTo>
                  <a:pt x="1112864" y="302290"/>
                </a:lnTo>
                <a:lnTo>
                  <a:pt x="1132480" y="349305"/>
                </a:lnTo>
                <a:lnTo>
                  <a:pt x="1163412" y="384660"/>
                </a:lnTo>
                <a:lnTo>
                  <a:pt x="1204148" y="407001"/>
                </a:lnTo>
                <a:lnTo>
                  <a:pt x="1253293" y="414811"/>
                </a:lnTo>
                <a:lnTo>
                  <a:pt x="1442503" y="414811"/>
                </a:lnTo>
                <a:lnTo>
                  <a:pt x="1419249" y="440375"/>
                </a:lnTo>
                <a:lnTo>
                  <a:pt x="1375694" y="468340"/>
                </a:lnTo>
                <a:lnTo>
                  <a:pt x="1323703" y="486009"/>
                </a:lnTo>
                <a:lnTo>
                  <a:pt x="1264696" y="492168"/>
                </a:lnTo>
                <a:close/>
              </a:path>
              <a:path w="4478655" h="492760">
                <a:moveTo>
                  <a:pt x="1389551" y="148767"/>
                </a:moveTo>
                <a:lnTo>
                  <a:pt x="1384324" y="148767"/>
                </a:lnTo>
                <a:lnTo>
                  <a:pt x="1381628" y="143685"/>
                </a:lnTo>
                <a:lnTo>
                  <a:pt x="1360394" y="114998"/>
                </a:lnTo>
                <a:lnTo>
                  <a:pt x="1333969" y="94184"/>
                </a:lnTo>
                <a:lnTo>
                  <a:pt x="1301830" y="81504"/>
                </a:lnTo>
                <a:lnTo>
                  <a:pt x="1263452" y="77220"/>
                </a:lnTo>
                <a:lnTo>
                  <a:pt x="1434074" y="77220"/>
                </a:lnTo>
                <a:lnTo>
                  <a:pt x="1455437" y="107729"/>
                </a:lnTo>
                <a:lnTo>
                  <a:pt x="1457925" y="111785"/>
                </a:lnTo>
                <a:lnTo>
                  <a:pt x="1457340" y="114998"/>
                </a:lnTo>
                <a:lnTo>
                  <a:pt x="1457303" y="115203"/>
                </a:lnTo>
                <a:lnTo>
                  <a:pt x="1393446" y="146761"/>
                </a:lnTo>
                <a:lnTo>
                  <a:pt x="1389551" y="148767"/>
                </a:lnTo>
                <a:close/>
              </a:path>
              <a:path w="4478655" h="492760">
                <a:moveTo>
                  <a:pt x="1442503" y="414811"/>
                </a:moveTo>
                <a:lnTo>
                  <a:pt x="1263452" y="414811"/>
                </a:lnTo>
                <a:lnTo>
                  <a:pt x="1301992" y="411349"/>
                </a:lnTo>
                <a:lnTo>
                  <a:pt x="1333088" y="401522"/>
                </a:lnTo>
                <a:lnTo>
                  <a:pt x="1358236" y="386166"/>
                </a:lnTo>
                <a:lnTo>
                  <a:pt x="1378933" y="366118"/>
                </a:lnTo>
                <a:lnTo>
                  <a:pt x="1382458" y="362381"/>
                </a:lnTo>
                <a:lnTo>
                  <a:pt x="1386190" y="361698"/>
                </a:lnTo>
                <a:lnTo>
                  <a:pt x="1390129" y="363749"/>
                </a:lnTo>
                <a:lnTo>
                  <a:pt x="1451498" y="393529"/>
                </a:lnTo>
                <a:lnTo>
                  <a:pt x="1453778" y="394897"/>
                </a:lnTo>
                <a:lnTo>
                  <a:pt x="1454815" y="396606"/>
                </a:lnTo>
                <a:lnTo>
                  <a:pt x="1454815" y="400000"/>
                </a:lnTo>
                <a:lnTo>
                  <a:pt x="1454193" y="401299"/>
                </a:lnTo>
                <a:lnTo>
                  <a:pt x="1452949" y="403327"/>
                </a:lnTo>
                <a:lnTo>
                  <a:pt x="1442503" y="414811"/>
                </a:lnTo>
                <a:close/>
              </a:path>
              <a:path w="4478655" h="492760">
                <a:moveTo>
                  <a:pt x="3007489" y="492168"/>
                </a:moveTo>
                <a:lnTo>
                  <a:pt x="2997123" y="492168"/>
                </a:lnTo>
                <a:lnTo>
                  <a:pt x="2949501" y="488438"/>
                </a:lnTo>
                <a:lnTo>
                  <a:pt x="2906235" y="477593"/>
                </a:lnTo>
                <a:lnTo>
                  <a:pt x="2867658" y="460152"/>
                </a:lnTo>
                <a:lnTo>
                  <a:pt x="2834104" y="436635"/>
                </a:lnTo>
                <a:lnTo>
                  <a:pt x="2805904" y="407562"/>
                </a:lnTo>
                <a:lnTo>
                  <a:pt x="2783391" y="373450"/>
                </a:lnTo>
                <a:lnTo>
                  <a:pt x="2766899" y="334821"/>
                </a:lnTo>
                <a:lnTo>
                  <a:pt x="2756760" y="292192"/>
                </a:lnTo>
                <a:lnTo>
                  <a:pt x="2753306" y="246084"/>
                </a:lnTo>
                <a:lnTo>
                  <a:pt x="2756760" y="199976"/>
                </a:lnTo>
                <a:lnTo>
                  <a:pt x="2766899" y="157347"/>
                </a:lnTo>
                <a:lnTo>
                  <a:pt x="2783391" y="118717"/>
                </a:lnTo>
                <a:lnTo>
                  <a:pt x="2805904" y="84606"/>
                </a:lnTo>
                <a:lnTo>
                  <a:pt x="2834104" y="55533"/>
                </a:lnTo>
                <a:lnTo>
                  <a:pt x="2867658" y="32016"/>
                </a:lnTo>
                <a:lnTo>
                  <a:pt x="2906235" y="14575"/>
                </a:lnTo>
                <a:lnTo>
                  <a:pt x="2949501" y="3730"/>
                </a:lnTo>
                <a:lnTo>
                  <a:pt x="2997123" y="0"/>
                </a:lnTo>
                <a:lnTo>
                  <a:pt x="3007489" y="0"/>
                </a:lnTo>
                <a:lnTo>
                  <a:pt x="3055111" y="3730"/>
                </a:lnTo>
                <a:lnTo>
                  <a:pt x="3098377" y="14575"/>
                </a:lnTo>
                <a:lnTo>
                  <a:pt x="3136954" y="32016"/>
                </a:lnTo>
                <a:lnTo>
                  <a:pt x="3170508" y="55533"/>
                </a:lnTo>
                <a:lnTo>
                  <a:pt x="3191544" y="77220"/>
                </a:lnTo>
                <a:lnTo>
                  <a:pt x="2997123" y="77220"/>
                </a:lnTo>
                <a:lnTo>
                  <a:pt x="2951627" y="82642"/>
                </a:lnTo>
                <a:lnTo>
                  <a:pt x="2912840" y="98325"/>
                </a:lnTo>
                <a:lnTo>
                  <a:pt x="2881460" y="123389"/>
                </a:lnTo>
                <a:lnTo>
                  <a:pt x="2858183" y="156956"/>
                </a:lnTo>
                <a:lnTo>
                  <a:pt x="2843705" y="198147"/>
                </a:lnTo>
                <a:lnTo>
                  <a:pt x="2838725" y="246084"/>
                </a:lnTo>
                <a:lnTo>
                  <a:pt x="2843705" y="294003"/>
                </a:lnTo>
                <a:lnTo>
                  <a:pt x="2858061" y="334821"/>
                </a:lnTo>
                <a:lnTo>
                  <a:pt x="2881460" y="368702"/>
                </a:lnTo>
                <a:lnTo>
                  <a:pt x="2912840" y="393736"/>
                </a:lnTo>
                <a:lnTo>
                  <a:pt x="2951627" y="409397"/>
                </a:lnTo>
                <a:lnTo>
                  <a:pt x="2997123" y="414811"/>
                </a:lnTo>
                <a:lnTo>
                  <a:pt x="3191676" y="414811"/>
                </a:lnTo>
                <a:lnTo>
                  <a:pt x="3170508" y="436635"/>
                </a:lnTo>
                <a:lnTo>
                  <a:pt x="3136954" y="460152"/>
                </a:lnTo>
                <a:lnTo>
                  <a:pt x="3098377" y="477593"/>
                </a:lnTo>
                <a:lnTo>
                  <a:pt x="3055111" y="488438"/>
                </a:lnTo>
                <a:lnTo>
                  <a:pt x="3007489" y="492168"/>
                </a:lnTo>
                <a:close/>
              </a:path>
              <a:path w="4478655" h="492760">
                <a:moveTo>
                  <a:pt x="3191676" y="414811"/>
                </a:moveTo>
                <a:lnTo>
                  <a:pt x="3007489" y="414811"/>
                </a:lnTo>
                <a:lnTo>
                  <a:pt x="3053000" y="409397"/>
                </a:lnTo>
                <a:lnTo>
                  <a:pt x="3091825" y="393736"/>
                </a:lnTo>
                <a:lnTo>
                  <a:pt x="3123255" y="368702"/>
                </a:lnTo>
                <a:lnTo>
                  <a:pt x="3146583" y="335166"/>
                </a:lnTo>
                <a:lnTo>
                  <a:pt x="3161098" y="294003"/>
                </a:lnTo>
                <a:lnTo>
                  <a:pt x="3166094" y="246084"/>
                </a:lnTo>
                <a:lnTo>
                  <a:pt x="3161098" y="198147"/>
                </a:lnTo>
                <a:lnTo>
                  <a:pt x="3146583" y="156956"/>
                </a:lnTo>
                <a:lnTo>
                  <a:pt x="3123255" y="123389"/>
                </a:lnTo>
                <a:lnTo>
                  <a:pt x="3091825" y="98325"/>
                </a:lnTo>
                <a:lnTo>
                  <a:pt x="3053000" y="82642"/>
                </a:lnTo>
                <a:lnTo>
                  <a:pt x="3007489" y="77220"/>
                </a:lnTo>
                <a:lnTo>
                  <a:pt x="3191544" y="77220"/>
                </a:lnTo>
                <a:lnTo>
                  <a:pt x="3221221" y="118717"/>
                </a:lnTo>
                <a:lnTo>
                  <a:pt x="3237713" y="157347"/>
                </a:lnTo>
                <a:lnTo>
                  <a:pt x="3247852" y="199976"/>
                </a:lnTo>
                <a:lnTo>
                  <a:pt x="3251306" y="246084"/>
                </a:lnTo>
                <a:lnTo>
                  <a:pt x="3247852" y="292192"/>
                </a:lnTo>
                <a:lnTo>
                  <a:pt x="3237713" y="334821"/>
                </a:lnTo>
                <a:lnTo>
                  <a:pt x="3221221" y="373450"/>
                </a:lnTo>
                <a:lnTo>
                  <a:pt x="3198708" y="407562"/>
                </a:lnTo>
                <a:lnTo>
                  <a:pt x="3191676" y="414811"/>
                </a:lnTo>
                <a:close/>
              </a:path>
              <a:path w="4478655" h="492760">
                <a:moveTo>
                  <a:pt x="3643154" y="492168"/>
                </a:moveTo>
                <a:lnTo>
                  <a:pt x="3632995" y="492168"/>
                </a:lnTo>
                <a:lnTo>
                  <a:pt x="3585312" y="488438"/>
                </a:lnTo>
                <a:lnTo>
                  <a:pt x="3541998" y="477593"/>
                </a:lnTo>
                <a:lnTo>
                  <a:pt x="3503385" y="460152"/>
                </a:lnTo>
                <a:lnTo>
                  <a:pt x="3469805" y="436635"/>
                </a:lnTo>
                <a:lnTo>
                  <a:pt x="3441587" y="407562"/>
                </a:lnTo>
                <a:lnTo>
                  <a:pt x="3419064" y="373450"/>
                </a:lnTo>
                <a:lnTo>
                  <a:pt x="3402567" y="334821"/>
                </a:lnTo>
                <a:lnTo>
                  <a:pt x="3392425" y="292192"/>
                </a:lnTo>
                <a:lnTo>
                  <a:pt x="3388971" y="246084"/>
                </a:lnTo>
                <a:lnTo>
                  <a:pt x="3392425" y="199976"/>
                </a:lnTo>
                <a:lnTo>
                  <a:pt x="3402567" y="157347"/>
                </a:lnTo>
                <a:lnTo>
                  <a:pt x="3419064" y="118717"/>
                </a:lnTo>
                <a:lnTo>
                  <a:pt x="3441587" y="84606"/>
                </a:lnTo>
                <a:lnTo>
                  <a:pt x="3469805" y="55533"/>
                </a:lnTo>
                <a:lnTo>
                  <a:pt x="3503385" y="32016"/>
                </a:lnTo>
                <a:lnTo>
                  <a:pt x="3541998" y="14575"/>
                </a:lnTo>
                <a:lnTo>
                  <a:pt x="3585312" y="3730"/>
                </a:lnTo>
                <a:lnTo>
                  <a:pt x="3632995" y="0"/>
                </a:lnTo>
                <a:lnTo>
                  <a:pt x="3643154" y="0"/>
                </a:lnTo>
                <a:lnTo>
                  <a:pt x="3690784" y="3730"/>
                </a:lnTo>
                <a:lnTo>
                  <a:pt x="3734068" y="14575"/>
                </a:lnTo>
                <a:lnTo>
                  <a:pt x="3772673" y="32016"/>
                </a:lnTo>
                <a:lnTo>
                  <a:pt x="3806260" y="55533"/>
                </a:lnTo>
                <a:lnTo>
                  <a:pt x="3827321" y="77220"/>
                </a:lnTo>
                <a:lnTo>
                  <a:pt x="3632995" y="77220"/>
                </a:lnTo>
                <a:lnTo>
                  <a:pt x="3587412" y="82642"/>
                </a:lnTo>
                <a:lnTo>
                  <a:pt x="3548567" y="98325"/>
                </a:lnTo>
                <a:lnTo>
                  <a:pt x="3517151" y="123389"/>
                </a:lnTo>
                <a:lnTo>
                  <a:pt x="3493856" y="156956"/>
                </a:lnTo>
                <a:lnTo>
                  <a:pt x="3479372" y="198147"/>
                </a:lnTo>
                <a:lnTo>
                  <a:pt x="3474390" y="246084"/>
                </a:lnTo>
                <a:lnTo>
                  <a:pt x="3479372" y="294003"/>
                </a:lnTo>
                <a:lnTo>
                  <a:pt x="3493734" y="334821"/>
                </a:lnTo>
                <a:lnTo>
                  <a:pt x="3493856" y="335166"/>
                </a:lnTo>
                <a:lnTo>
                  <a:pt x="3517151" y="368702"/>
                </a:lnTo>
                <a:lnTo>
                  <a:pt x="3548567" y="393736"/>
                </a:lnTo>
                <a:lnTo>
                  <a:pt x="3587412" y="409397"/>
                </a:lnTo>
                <a:lnTo>
                  <a:pt x="3632995" y="414811"/>
                </a:lnTo>
                <a:lnTo>
                  <a:pt x="3827454" y="414811"/>
                </a:lnTo>
                <a:lnTo>
                  <a:pt x="3806260" y="436635"/>
                </a:lnTo>
                <a:lnTo>
                  <a:pt x="3772673" y="460152"/>
                </a:lnTo>
                <a:lnTo>
                  <a:pt x="3734068" y="477593"/>
                </a:lnTo>
                <a:lnTo>
                  <a:pt x="3690784" y="488438"/>
                </a:lnTo>
                <a:lnTo>
                  <a:pt x="3643154" y="492168"/>
                </a:lnTo>
                <a:close/>
              </a:path>
              <a:path w="4478655" h="492760">
                <a:moveTo>
                  <a:pt x="3827454" y="414811"/>
                </a:moveTo>
                <a:lnTo>
                  <a:pt x="3643154" y="414811"/>
                </a:lnTo>
                <a:lnTo>
                  <a:pt x="3688666" y="409397"/>
                </a:lnTo>
                <a:lnTo>
                  <a:pt x="3727491" y="393736"/>
                </a:lnTo>
                <a:lnTo>
                  <a:pt x="3758921" y="368702"/>
                </a:lnTo>
                <a:lnTo>
                  <a:pt x="3782248" y="335166"/>
                </a:lnTo>
                <a:lnTo>
                  <a:pt x="3796764" y="294003"/>
                </a:lnTo>
                <a:lnTo>
                  <a:pt x="3801760" y="246084"/>
                </a:lnTo>
                <a:lnTo>
                  <a:pt x="3796764" y="198147"/>
                </a:lnTo>
                <a:lnTo>
                  <a:pt x="3782248" y="156956"/>
                </a:lnTo>
                <a:lnTo>
                  <a:pt x="3758921" y="123389"/>
                </a:lnTo>
                <a:lnTo>
                  <a:pt x="3727491" y="98325"/>
                </a:lnTo>
                <a:lnTo>
                  <a:pt x="3688666" y="82642"/>
                </a:lnTo>
                <a:lnTo>
                  <a:pt x="3643154" y="77220"/>
                </a:lnTo>
                <a:lnTo>
                  <a:pt x="3827321" y="77220"/>
                </a:lnTo>
                <a:lnTo>
                  <a:pt x="3857039" y="118717"/>
                </a:lnTo>
                <a:lnTo>
                  <a:pt x="3873559" y="157347"/>
                </a:lnTo>
                <a:lnTo>
                  <a:pt x="3883718" y="199976"/>
                </a:lnTo>
                <a:lnTo>
                  <a:pt x="3887178" y="246084"/>
                </a:lnTo>
                <a:lnTo>
                  <a:pt x="3883718" y="292192"/>
                </a:lnTo>
                <a:lnTo>
                  <a:pt x="3873559" y="334821"/>
                </a:lnTo>
                <a:lnTo>
                  <a:pt x="3857039" y="373450"/>
                </a:lnTo>
                <a:lnTo>
                  <a:pt x="3834494" y="407562"/>
                </a:lnTo>
                <a:lnTo>
                  <a:pt x="3827454" y="414811"/>
                </a:lnTo>
                <a:close/>
              </a:path>
              <a:path w="4478655" h="492760">
                <a:moveTo>
                  <a:pt x="77955" y="483487"/>
                </a:moveTo>
                <a:lnTo>
                  <a:pt x="2695" y="483487"/>
                </a:lnTo>
                <a:lnTo>
                  <a:pt x="0" y="480707"/>
                </a:lnTo>
                <a:lnTo>
                  <a:pt x="0" y="11597"/>
                </a:lnTo>
                <a:lnTo>
                  <a:pt x="2695" y="8954"/>
                </a:lnTo>
                <a:lnTo>
                  <a:pt x="352456" y="8954"/>
                </a:lnTo>
                <a:lnTo>
                  <a:pt x="355151" y="11597"/>
                </a:lnTo>
                <a:lnTo>
                  <a:pt x="355151" y="82142"/>
                </a:lnTo>
                <a:lnTo>
                  <a:pt x="352456" y="84921"/>
                </a:lnTo>
                <a:lnTo>
                  <a:pt x="80650" y="84921"/>
                </a:lnTo>
                <a:lnTo>
                  <a:pt x="80650" y="212361"/>
                </a:lnTo>
                <a:lnTo>
                  <a:pt x="305600" y="212361"/>
                </a:lnTo>
                <a:lnTo>
                  <a:pt x="308502" y="215027"/>
                </a:lnTo>
                <a:lnTo>
                  <a:pt x="308502" y="285549"/>
                </a:lnTo>
                <a:lnTo>
                  <a:pt x="305600" y="288192"/>
                </a:lnTo>
                <a:lnTo>
                  <a:pt x="80650" y="288192"/>
                </a:lnTo>
                <a:lnTo>
                  <a:pt x="80650" y="480707"/>
                </a:lnTo>
                <a:lnTo>
                  <a:pt x="77955" y="483487"/>
                </a:lnTo>
                <a:close/>
              </a:path>
              <a:path w="4478655" h="492760">
                <a:moveTo>
                  <a:pt x="520391" y="483487"/>
                </a:moveTo>
                <a:lnTo>
                  <a:pt x="440363" y="483487"/>
                </a:lnTo>
                <a:lnTo>
                  <a:pt x="437667" y="480821"/>
                </a:lnTo>
                <a:lnTo>
                  <a:pt x="452383" y="430297"/>
                </a:lnTo>
                <a:lnTo>
                  <a:pt x="467082" y="383810"/>
                </a:lnTo>
                <a:lnTo>
                  <a:pt x="482875" y="336880"/>
                </a:lnTo>
                <a:lnTo>
                  <a:pt x="499627" y="289768"/>
                </a:lnTo>
                <a:lnTo>
                  <a:pt x="517151" y="242860"/>
                </a:lnTo>
                <a:lnTo>
                  <a:pt x="535403" y="196179"/>
                </a:lnTo>
                <a:lnTo>
                  <a:pt x="554212" y="150076"/>
                </a:lnTo>
                <a:lnTo>
                  <a:pt x="573445" y="104806"/>
                </a:lnTo>
                <a:lnTo>
                  <a:pt x="593008" y="60537"/>
                </a:lnTo>
                <a:lnTo>
                  <a:pt x="612652" y="17772"/>
                </a:lnTo>
                <a:lnTo>
                  <a:pt x="619286" y="8954"/>
                </a:lnTo>
                <a:lnTo>
                  <a:pt x="728547" y="8954"/>
                </a:lnTo>
                <a:lnTo>
                  <a:pt x="732279" y="11324"/>
                </a:lnTo>
                <a:lnTo>
                  <a:pt x="735389" y="17772"/>
                </a:lnTo>
                <a:lnTo>
                  <a:pt x="755205" y="60537"/>
                </a:lnTo>
                <a:lnTo>
                  <a:pt x="765389" y="83508"/>
                </a:lnTo>
                <a:lnTo>
                  <a:pt x="664483" y="83508"/>
                </a:lnTo>
                <a:lnTo>
                  <a:pt x="643456" y="131352"/>
                </a:lnTo>
                <a:lnTo>
                  <a:pt x="622837" y="180914"/>
                </a:lnTo>
                <a:lnTo>
                  <a:pt x="602878" y="231618"/>
                </a:lnTo>
                <a:lnTo>
                  <a:pt x="583833" y="282883"/>
                </a:lnTo>
                <a:lnTo>
                  <a:pt x="845720" y="282883"/>
                </a:lnTo>
                <a:lnTo>
                  <a:pt x="848272" y="289768"/>
                </a:lnTo>
                <a:lnTo>
                  <a:pt x="864890" y="336880"/>
                </a:lnTo>
                <a:lnTo>
                  <a:pt x="871297" y="356047"/>
                </a:lnTo>
                <a:lnTo>
                  <a:pt x="558954" y="356047"/>
                </a:lnTo>
                <a:lnTo>
                  <a:pt x="549167" y="386966"/>
                </a:lnTo>
                <a:lnTo>
                  <a:pt x="540061" y="417588"/>
                </a:lnTo>
                <a:lnTo>
                  <a:pt x="531694" y="447762"/>
                </a:lnTo>
                <a:lnTo>
                  <a:pt x="523086" y="481413"/>
                </a:lnTo>
                <a:lnTo>
                  <a:pt x="520391" y="483487"/>
                </a:lnTo>
                <a:close/>
              </a:path>
              <a:path w="4478655" h="492760">
                <a:moveTo>
                  <a:pt x="845720" y="282883"/>
                </a:moveTo>
                <a:lnTo>
                  <a:pt x="760683" y="282883"/>
                </a:lnTo>
                <a:lnTo>
                  <a:pt x="741671" y="231618"/>
                </a:lnTo>
                <a:lnTo>
                  <a:pt x="721783" y="180914"/>
                </a:lnTo>
                <a:lnTo>
                  <a:pt x="701235" y="131352"/>
                </a:lnTo>
                <a:lnTo>
                  <a:pt x="680240" y="83508"/>
                </a:lnTo>
                <a:lnTo>
                  <a:pt x="765389" y="83508"/>
                </a:lnTo>
                <a:lnTo>
                  <a:pt x="774772" y="104674"/>
                </a:lnTo>
                <a:lnTo>
                  <a:pt x="793974" y="149925"/>
                </a:lnTo>
                <a:lnTo>
                  <a:pt x="812701" y="196031"/>
                </a:lnTo>
                <a:lnTo>
                  <a:pt x="830838" y="242732"/>
                </a:lnTo>
                <a:lnTo>
                  <a:pt x="845720" y="282883"/>
                </a:lnTo>
                <a:close/>
              </a:path>
              <a:path w="4478655" h="492760">
                <a:moveTo>
                  <a:pt x="907471" y="483487"/>
                </a:moveTo>
                <a:lnTo>
                  <a:pt x="824747" y="483487"/>
                </a:lnTo>
                <a:lnTo>
                  <a:pt x="822052" y="481413"/>
                </a:lnTo>
                <a:lnTo>
                  <a:pt x="821015" y="477335"/>
                </a:lnTo>
                <a:lnTo>
                  <a:pt x="813322" y="447762"/>
                </a:lnTo>
                <a:lnTo>
                  <a:pt x="804870" y="417588"/>
                </a:lnTo>
                <a:lnTo>
                  <a:pt x="795680" y="386966"/>
                </a:lnTo>
                <a:lnTo>
                  <a:pt x="785770" y="356047"/>
                </a:lnTo>
                <a:lnTo>
                  <a:pt x="871297" y="356047"/>
                </a:lnTo>
                <a:lnTo>
                  <a:pt x="880578" y="383810"/>
                </a:lnTo>
                <a:lnTo>
                  <a:pt x="895224" y="430297"/>
                </a:lnTo>
                <a:lnTo>
                  <a:pt x="908715" y="476082"/>
                </a:lnTo>
                <a:lnTo>
                  <a:pt x="910166" y="480821"/>
                </a:lnTo>
                <a:lnTo>
                  <a:pt x="907471" y="483487"/>
                </a:lnTo>
                <a:close/>
              </a:path>
              <a:path w="4478655" h="492760">
                <a:moveTo>
                  <a:pt x="1996146" y="483487"/>
                </a:moveTo>
                <a:lnTo>
                  <a:pt x="1632287" y="483487"/>
                </a:lnTo>
                <a:lnTo>
                  <a:pt x="1629592" y="480707"/>
                </a:lnTo>
                <a:lnTo>
                  <a:pt x="1629592" y="11597"/>
                </a:lnTo>
                <a:lnTo>
                  <a:pt x="1632287" y="8954"/>
                </a:lnTo>
                <a:lnTo>
                  <a:pt x="1990134" y="8954"/>
                </a:lnTo>
                <a:lnTo>
                  <a:pt x="1992829" y="11597"/>
                </a:lnTo>
                <a:lnTo>
                  <a:pt x="1992829" y="82142"/>
                </a:lnTo>
                <a:lnTo>
                  <a:pt x="1990134" y="84921"/>
                </a:lnTo>
                <a:lnTo>
                  <a:pt x="1710242" y="84921"/>
                </a:lnTo>
                <a:lnTo>
                  <a:pt x="1710242" y="208305"/>
                </a:lnTo>
                <a:lnTo>
                  <a:pt x="1938510" y="208305"/>
                </a:lnTo>
                <a:lnTo>
                  <a:pt x="1941412" y="210949"/>
                </a:lnTo>
                <a:lnTo>
                  <a:pt x="1941412" y="280786"/>
                </a:lnTo>
                <a:lnTo>
                  <a:pt x="1938510" y="283429"/>
                </a:lnTo>
                <a:lnTo>
                  <a:pt x="1710242" y="283429"/>
                </a:lnTo>
                <a:lnTo>
                  <a:pt x="1710242" y="407520"/>
                </a:lnTo>
                <a:lnTo>
                  <a:pt x="1996146" y="407520"/>
                </a:lnTo>
                <a:lnTo>
                  <a:pt x="1999049" y="410322"/>
                </a:lnTo>
                <a:lnTo>
                  <a:pt x="1999049" y="480707"/>
                </a:lnTo>
                <a:lnTo>
                  <a:pt x="1996146" y="483487"/>
                </a:lnTo>
                <a:close/>
              </a:path>
              <a:path w="4478655" h="492760">
                <a:moveTo>
                  <a:pt x="2433607" y="483487"/>
                </a:moveTo>
                <a:lnTo>
                  <a:pt x="2196217" y="483487"/>
                </a:lnTo>
                <a:lnTo>
                  <a:pt x="2193522" y="480707"/>
                </a:lnTo>
                <a:lnTo>
                  <a:pt x="2193522" y="11597"/>
                </a:lnTo>
                <a:lnTo>
                  <a:pt x="2196217" y="8954"/>
                </a:lnTo>
                <a:lnTo>
                  <a:pt x="2413082" y="8954"/>
                </a:lnTo>
                <a:lnTo>
                  <a:pt x="2472691" y="14101"/>
                </a:lnTo>
                <a:lnTo>
                  <a:pt x="2519850" y="29302"/>
                </a:lnTo>
                <a:lnTo>
                  <a:pt x="2554102" y="54199"/>
                </a:lnTo>
                <a:lnTo>
                  <a:pt x="2571566" y="82825"/>
                </a:lnTo>
                <a:lnTo>
                  <a:pt x="2274380" y="82825"/>
                </a:lnTo>
                <a:lnTo>
                  <a:pt x="2274380" y="210265"/>
                </a:lnTo>
                <a:lnTo>
                  <a:pt x="2546637" y="210265"/>
                </a:lnTo>
                <a:lnTo>
                  <a:pt x="2537183" y="218672"/>
                </a:lnTo>
                <a:lnTo>
                  <a:pt x="2502025" y="234053"/>
                </a:lnTo>
                <a:lnTo>
                  <a:pt x="2550621" y="251200"/>
                </a:lnTo>
                <a:lnTo>
                  <a:pt x="2584153" y="277764"/>
                </a:lnTo>
                <a:lnTo>
                  <a:pt x="2586636" y="282176"/>
                </a:lnTo>
                <a:lnTo>
                  <a:pt x="2274380" y="282176"/>
                </a:lnTo>
                <a:lnTo>
                  <a:pt x="2274380" y="409616"/>
                </a:lnTo>
                <a:lnTo>
                  <a:pt x="2595622" y="409616"/>
                </a:lnTo>
                <a:lnTo>
                  <a:pt x="2580166" y="434959"/>
                </a:lnTo>
                <a:lnTo>
                  <a:pt x="2544184" y="461554"/>
                </a:lnTo>
                <a:lnTo>
                  <a:pt x="2495085" y="477913"/>
                </a:lnTo>
                <a:lnTo>
                  <a:pt x="2433607" y="483487"/>
                </a:lnTo>
                <a:close/>
              </a:path>
              <a:path w="4478655" h="492760">
                <a:moveTo>
                  <a:pt x="2546637" y="210265"/>
                </a:moveTo>
                <a:lnTo>
                  <a:pt x="2411216" y="210265"/>
                </a:lnTo>
                <a:lnTo>
                  <a:pt x="2451100" y="206467"/>
                </a:lnTo>
                <a:lnTo>
                  <a:pt x="2479012" y="194833"/>
                </a:lnTo>
                <a:lnTo>
                  <a:pt x="2495417" y="175006"/>
                </a:lnTo>
                <a:lnTo>
                  <a:pt x="2500781" y="146625"/>
                </a:lnTo>
                <a:lnTo>
                  <a:pt x="2495417" y="118209"/>
                </a:lnTo>
                <a:lnTo>
                  <a:pt x="2479012" y="98328"/>
                </a:lnTo>
                <a:lnTo>
                  <a:pt x="2451100" y="86645"/>
                </a:lnTo>
                <a:lnTo>
                  <a:pt x="2411216" y="82825"/>
                </a:lnTo>
                <a:lnTo>
                  <a:pt x="2571566" y="82825"/>
                </a:lnTo>
                <a:lnTo>
                  <a:pt x="2574989" y="88436"/>
                </a:lnTo>
                <a:lnTo>
                  <a:pt x="2582053" y="131654"/>
                </a:lnTo>
                <a:lnTo>
                  <a:pt x="2577100" y="167428"/>
                </a:lnTo>
                <a:lnTo>
                  <a:pt x="2562176" y="196448"/>
                </a:lnTo>
                <a:lnTo>
                  <a:pt x="2546637" y="210265"/>
                </a:lnTo>
                <a:close/>
              </a:path>
              <a:path w="4478655" h="492760">
                <a:moveTo>
                  <a:pt x="2595622" y="409616"/>
                </a:moveTo>
                <a:lnTo>
                  <a:pt x="2434022" y="409616"/>
                </a:lnTo>
                <a:lnTo>
                  <a:pt x="2476032" y="405960"/>
                </a:lnTo>
                <a:lnTo>
                  <a:pt x="2504980" y="394586"/>
                </a:lnTo>
                <a:lnTo>
                  <a:pt x="2521721" y="374886"/>
                </a:lnTo>
                <a:lnTo>
                  <a:pt x="2527112" y="346249"/>
                </a:lnTo>
                <a:lnTo>
                  <a:pt x="2521575" y="317647"/>
                </a:lnTo>
                <a:lnTo>
                  <a:pt x="2504591" y="297688"/>
                </a:lnTo>
                <a:lnTo>
                  <a:pt x="2475594" y="285991"/>
                </a:lnTo>
                <a:lnTo>
                  <a:pt x="2434022" y="282176"/>
                </a:lnTo>
                <a:lnTo>
                  <a:pt x="2586636" y="282176"/>
                </a:lnTo>
                <a:lnTo>
                  <a:pt x="2603573" y="312271"/>
                </a:lnTo>
                <a:lnTo>
                  <a:pt x="2609835" y="353244"/>
                </a:lnTo>
                <a:lnTo>
                  <a:pt x="2602295" y="398673"/>
                </a:lnTo>
                <a:lnTo>
                  <a:pt x="2595622" y="409616"/>
                </a:lnTo>
                <a:close/>
              </a:path>
              <a:path w="4478655" h="492760">
                <a:moveTo>
                  <a:pt x="4133898" y="483487"/>
                </a:moveTo>
                <a:lnTo>
                  <a:pt x="4058638" y="483487"/>
                </a:lnTo>
                <a:lnTo>
                  <a:pt x="4055943" y="480707"/>
                </a:lnTo>
                <a:lnTo>
                  <a:pt x="4055943" y="11597"/>
                </a:lnTo>
                <a:lnTo>
                  <a:pt x="4058638" y="8954"/>
                </a:lnTo>
                <a:lnTo>
                  <a:pt x="4133898" y="8954"/>
                </a:lnTo>
                <a:lnTo>
                  <a:pt x="4136593" y="11597"/>
                </a:lnTo>
                <a:lnTo>
                  <a:pt x="4136593" y="202860"/>
                </a:lnTo>
                <a:lnTo>
                  <a:pt x="4278772" y="202860"/>
                </a:lnTo>
                <a:lnTo>
                  <a:pt x="4272007" y="209234"/>
                </a:lnTo>
                <a:lnTo>
                  <a:pt x="4238184" y="239088"/>
                </a:lnTo>
                <a:lnTo>
                  <a:pt x="4273972" y="270085"/>
                </a:lnTo>
                <a:lnTo>
                  <a:pt x="4285757" y="280786"/>
                </a:lnTo>
                <a:lnTo>
                  <a:pt x="4136593" y="280786"/>
                </a:lnTo>
                <a:lnTo>
                  <a:pt x="4136593" y="480707"/>
                </a:lnTo>
                <a:lnTo>
                  <a:pt x="4133898" y="483487"/>
                </a:lnTo>
                <a:close/>
              </a:path>
              <a:path w="4478655" h="492760">
                <a:moveTo>
                  <a:pt x="4278772" y="202860"/>
                </a:moveTo>
                <a:lnTo>
                  <a:pt x="4176607" y="202860"/>
                </a:lnTo>
                <a:lnTo>
                  <a:pt x="4215620" y="166525"/>
                </a:lnTo>
                <a:lnTo>
                  <a:pt x="4253100" y="129251"/>
                </a:lnTo>
                <a:lnTo>
                  <a:pt x="4288758" y="91257"/>
                </a:lnTo>
                <a:lnTo>
                  <a:pt x="4322307" y="52763"/>
                </a:lnTo>
                <a:lnTo>
                  <a:pt x="4356982" y="9592"/>
                </a:lnTo>
                <a:lnTo>
                  <a:pt x="4359677" y="8954"/>
                </a:lnTo>
                <a:lnTo>
                  <a:pt x="4450487" y="8954"/>
                </a:lnTo>
                <a:lnTo>
                  <a:pt x="4452560" y="11005"/>
                </a:lnTo>
                <a:lnTo>
                  <a:pt x="4452560" y="15061"/>
                </a:lnTo>
                <a:lnTo>
                  <a:pt x="4451938" y="16701"/>
                </a:lnTo>
                <a:lnTo>
                  <a:pt x="4413865" y="62307"/>
                </a:lnTo>
                <a:lnTo>
                  <a:pt x="4377692" y="103143"/>
                </a:lnTo>
                <a:lnTo>
                  <a:pt x="4341899" y="141250"/>
                </a:lnTo>
                <a:lnTo>
                  <a:pt x="4306625" y="176617"/>
                </a:lnTo>
                <a:lnTo>
                  <a:pt x="4278772" y="202860"/>
                </a:lnTo>
                <a:close/>
              </a:path>
              <a:path w="4478655" h="492760">
                <a:moveTo>
                  <a:pt x="4476195" y="483487"/>
                </a:moveTo>
                <a:lnTo>
                  <a:pt x="4377508" y="483487"/>
                </a:lnTo>
                <a:lnTo>
                  <a:pt x="4375227" y="482165"/>
                </a:lnTo>
                <a:lnTo>
                  <a:pt x="4371495" y="477768"/>
                </a:lnTo>
                <a:lnTo>
                  <a:pt x="4333608" y="434629"/>
                </a:lnTo>
                <a:lnTo>
                  <a:pt x="4294048" y="392461"/>
                </a:lnTo>
                <a:lnTo>
                  <a:pt x="4253881" y="352165"/>
                </a:lnTo>
                <a:lnTo>
                  <a:pt x="4214172" y="314640"/>
                </a:lnTo>
                <a:lnTo>
                  <a:pt x="4175985" y="280786"/>
                </a:lnTo>
                <a:lnTo>
                  <a:pt x="4285757" y="280786"/>
                </a:lnTo>
                <a:lnTo>
                  <a:pt x="4343700" y="334913"/>
                </a:lnTo>
                <a:lnTo>
                  <a:pt x="4377551" y="368678"/>
                </a:lnTo>
                <a:lnTo>
                  <a:pt x="4410670" y="403297"/>
                </a:lnTo>
                <a:lnTo>
                  <a:pt x="4443013" y="438737"/>
                </a:lnTo>
                <a:lnTo>
                  <a:pt x="4474537" y="474965"/>
                </a:lnTo>
                <a:lnTo>
                  <a:pt x="4478269" y="479363"/>
                </a:lnTo>
                <a:lnTo>
                  <a:pt x="4476195" y="483487"/>
                </a:lnTo>
                <a:close/>
              </a:path>
            </a:pathLst>
          </a:custGeom>
          <a:solidFill>
            <a:srgbClr val="C6E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2777" y="4895572"/>
            <a:ext cx="4314739" cy="510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6</a:t>
            </a:fld>
            <a:endParaRPr spc="10" dirty="0">
              <a:solidFill>
                <a:srgbClr val="E1E4E4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1505500" y="2716417"/>
            <a:ext cx="3696335" cy="337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pc="-140" dirty="0">
                <a:solidFill>
                  <a:srgbClr val="00629A"/>
                </a:solidFill>
              </a:rPr>
              <a:t>P</a:t>
            </a:r>
            <a:r>
              <a:rPr lang="en-US" altLang="zh-CN" spc="-140" dirty="0">
                <a:solidFill>
                  <a:srgbClr val="00629A"/>
                </a:solidFill>
              </a:rPr>
              <a:t>roblem</a:t>
            </a:r>
            <a:r>
              <a:rPr spc="-434" dirty="0">
                <a:solidFill>
                  <a:srgbClr val="00629A"/>
                </a:solidFill>
              </a:rPr>
              <a:t> </a:t>
            </a:r>
            <a:r>
              <a:rPr spc="-894" dirty="0">
                <a:solidFill>
                  <a:srgbClr val="00629A"/>
                </a:solidFill>
              </a:rPr>
              <a:t>1</a:t>
            </a:r>
            <a:endParaRPr lang="en-US" spc="-894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US" altLang="zh-CN" sz="1600" spc="-894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US" altLang="zh-CN" sz="3600" spc="-894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dirty="0">
                <a:solidFill>
                  <a:schemeClr val="tx1"/>
                </a:solidFill>
              </a:rPr>
              <a:t>Resource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Isolation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7573" y="2716417"/>
            <a:ext cx="3792854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6000" b="1" spc="-140" dirty="0">
                <a:solidFill>
                  <a:srgbClr val="00629A"/>
                </a:solidFill>
                <a:latin typeface="Tahoma"/>
                <a:ea typeface="+mn-ea"/>
                <a:cs typeface="Tahoma"/>
              </a:rPr>
              <a:t>Problem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2</a:t>
            </a:r>
            <a:endParaRPr sz="6000" dirty="0">
              <a:latin typeface="Tahoma"/>
              <a:cs typeface="Tahoma"/>
            </a:endParaRPr>
          </a:p>
          <a:p>
            <a:endParaRPr lang="en-US" altLang="zh-CN" sz="4000" b="1" dirty="0"/>
          </a:p>
          <a:p>
            <a:endParaRPr lang="en-US" altLang="zh-CN" sz="4000" b="1" dirty="0"/>
          </a:p>
          <a:p>
            <a:r>
              <a:rPr lang="en-US" altLang="zh-CN" sz="4000" b="1" dirty="0"/>
              <a:t>Configuration </a:t>
            </a:r>
          </a:p>
          <a:p>
            <a:r>
              <a:rPr lang="en-US" altLang="zh-CN" sz="4000" b="1" dirty="0"/>
              <a:t>&amp; Independent Lifecycle Management</a:t>
            </a:r>
            <a:endParaRPr lang="en-US" altLang="zh-CN" sz="4000" dirty="0"/>
          </a:p>
          <a:p>
            <a:endParaRPr lang="en-US" altLang="zh-CN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2494714" y="4783994"/>
            <a:ext cx="455005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zh-CN" sz="4000" b="1" dirty="0"/>
              <a:t>Large Machine resource waste</a:t>
            </a:r>
            <a:endParaRPr lang="en-US" altLang="zh-CN" sz="40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825" y="539467"/>
            <a:ext cx="17079414" cy="889737"/>
          </a:xfrm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5" dirty="0"/>
              <a:t> </a:t>
            </a:r>
            <a:r>
              <a:rPr lang="en-US" spc="-625" dirty="0"/>
              <a:t>system </a:t>
            </a:r>
            <a:r>
              <a:rPr spc="-200" dirty="0"/>
              <a:t>design</a:t>
            </a:r>
            <a:r>
              <a:rPr spc="-630" dirty="0"/>
              <a:t> </a:t>
            </a:r>
            <a:r>
              <a:rPr lang="en-US" altLang="zh-CN" spc="-110" dirty="0"/>
              <a:t>problem</a:t>
            </a:r>
            <a:r>
              <a:rPr spc="-110" dirty="0"/>
              <a:t>s</a:t>
            </a:r>
            <a:r>
              <a:rPr spc="-625" dirty="0"/>
              <a:t> </a:t>
            </a:r>
            <a:r>
              <a:rPr lang="en-US" spc="-110" dirty="0"/>
              <a:t>we have now</a:t>
            </a:r>
            <a:r>
              <a:rPr spc="-55"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94714" y="2716417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6000" b="1" spc="-140" dirty="0">
                <a:solidFill>
                  <a:srgbClr val="00629A"/>
                </a:solidFill>
                <a:latin typeface="Tahoma"/>
                <a:cs typeface="Tahoma"/>
              </a:rPr>
              <a:t>Problem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3</a:t>
            </a:r>
            <a:endParaRPr sz="6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80521-37CA-48C9-79B8-60EAF85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F2E94C2C-6858-84A1-CEF7-94CF88F5D4B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7</a:t>
            </a:fld>
            <a:endParaRPr spc="10" dirty="0">
              <a:solidFill>
                <a:srgbClr val="E1E4E4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5723532-ACAA-5834-6F5C-758E57A517C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00629A"/>
                </a:solidFill>
              </a:rPr>
              <a:t>Decision</a:t>
            </a:r>
            <a:r>
              <a:rPr spc="-434" dirty="0">
                <a:solidFill>
                  <a:srgbClr val="00629A"/>
                </a:solidFill>
              </a:rPr>
              <a:t> </a:t>
            </a:r>
            <a:r>
              <a:rPr spc="-894" dirty="0">
                <a:solidFill>
                  <a:srgbClr val="00629A"/>
                </a:solidFill>
              </a:rPr>
              <a:t>1</a:t>
            </a:r>
          </a:p>
          <a:p>
            <a:pPr marL="459740" marR="450850" indent="1905" algn="ctr">
              <a:lnSpc>
                <a:spcPct val="100000"/>
              </a:lnSpc>
              <a:spcBef>
                <a:spcPts val="4950"/>
              </a:spcBef>
            </a:pPr>
            <a:r>
              <a:rPr sz="4000" b="0" spc="-10" dirty="0">
                <a:solidFill>
                  <a:srgbClr val="ED7218"/>
                </a:solidFill>
                <a:latin typeface="Verdana"/>
                <a:cs typeface="Verdana"/>
              </a:rPr>
              <a:t>Dynamic machine </a:t>
            </a:r>
            <a:r>
              <a:rPr sz="4000" b="0" spc="-110" dirty="0">
                <a:solidFill>
                  <a:srgbClr val="ED7218"/>
                </a:solidFill>
                <a:latin typeface="Verdana"/>
                <a:cs typeface="Verdana"/>
              </a:rPr>
              <a:t>partitioning</a:t>
            </a:r>
            <a:endParaRPr sz="4000">
              <a:latin typeface="Verdana"/>
              <a:cs typeface="Verdana"/>
            </a:endParaRPr>
          </a:p>
          <a:p>
            <a:pPr marL="163830" marR="152400" indent="1163955">
              <a:lnSpc>
                <a:spcPct val="162500"/>
              </a:lnSpc>
            </a:pPr>
            <a:r>
              <a:rPr sz="4000" b="0" spc="-20" dirty="0">
                <a:solidFill>
                  <a:srgbClr val="67788A"/>
                </a:solidFill>
                <a:latin typeface="Verdana"/>
                <a:cs typeface="Verdana"/>
              </a:rPr>
              <a:t>over </a:t>
            </a:r>
            <a:r>
              <a:rPr sz="4000" b="0" spc="-45" dirty="0">
                <a:solidFill>
                  <a:srgbClr val="00629A"/>
                </a:solidFill>
                <a:latin typeface="Verdana"/>
                <a:cs typeface="Verdana"/>
              </a:rPr>
              <a:t>static</a:t>
            </a:r>
            <a:r>
              <a:rPr sz="4000" b="0" spc="-48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b="0" spc="-75" dirty="0">
                <a:solidFill>
                  <a:srgbClr val="00629A"/>
                </a:solidFill>
                <a:latin typeface="Verdana"/>
                <a:cs typeface="Verdana"/>
              </a:rPr>
              <a:t>clusters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E9DC81E-B311-FC2C-B5EF-89F2D061A279}"/>
              </a:ext>
            </a:extLst>
          </p:cNvPr>
          <p:cNvSpPr txBox="1"/>
          <p:nvPr/>
        </p:nvSpPr>
        <p:spPr>
          <a:xfrm>
            <a:off x="6815549" y="2716417"/>
            <a:ext cx="3796665" cy="537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00629A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  <a:p>
            <a:pPr marL="144145" marR="136525" algn="ctr">
              <a:lnSpc>
                <a:spcPct val="100000"/>
              </a:lnSpc>
              <a:spcBef>
                <a:spcPts val="4950"/>
              </a:spcBef>
            </a:pPr>
            <a:r>
              <a:rPr sz="4000" spc="-80" dirty="0">
                <a:solidFill>
                  <a:srgbClr val="ED7218"/>
                </a:solidFill>
                <a:latin typeface="Verdana"/>
                <a:cs typeface="Verdana"/>
              </a:rPr>
              <a:t>Customization </a:t>
            </a:r>
            <a:r>
              <a:rPr sz="4000" spc="-155" dirty="0">
                <a:solidFill>
                  <a:srgbClr val="ED7218"/>
                </a:solidFill>
                <a:latin typeface="Verdana"/>
                <a:cs typeface="Verdana"/>
              </a:rPr>
              <a:t>in</a:t>
            </a:r>
            <a:r>
              <a:rPr sz="4000" spc="-520" dirty="0">
                <a:solidFill>
                  <a:srgbClr val="ED7218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shared </a:t>
            </a:r>
            <a:r>
              <a:rPr sz="4000" spc="-35" dirty="0">
                <a:solidFill>
                  <a:srgbClr val="ED7218"/>
                </a:solidFill>
                <a:latin typeface="Verdana"/>
                <a:cs typeface="Verdana"/>
              </a:rPr>
              <a:t>infrastructure</a:t>
            </a:r>
            <a:endParaRPr sz="4000">
              <a:latin typeface="Verdana"/>
              <a:cs typeface="Verdana"/>
            </a:endParaRPr>
          </a:p>
          <a:p>
            <a:pPr marL="351790" marR="340995" indent="1026160">
              <a:lnSpc>
                <a:spcPct val="162500"/>
              </a:lnSpc>
            </a:pPr>
            <a:r>
              <a:rPr sz="4000" spc="-20" dirty="0">
                <a:solidFill>
                  <a:srgbClr val="67788A"/>
                </a:solidFill>
                <a:latin typeface="Verdana"/>
                <a:cs typeface="Verdana"/>
              </a:rPr>
              <a:t>over </a:t>
            </a:r>
            <a:r>
              <a:rPr sz="4000" spc="-135" dirty="0">
                <a:solidFill>
                  <a:srgbClr val="00629A"/>
                </a:solidFill>
                <a:latin typeface="Verdana"/>
                <a:cs typeface="Verdana"/>
              </a:rPr>
              <a:t>private</a:t>
            </a:r>
            <a:r>
              <a:rPr sz="4000" spc="-49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45" dirty="0">
                <a:solidFill>
                  <a:srgbClr val="00629A"/>
                </a:solidFill>
                <a:latin typeface="Verdana"/>
                <a:cs typeface="Verdana"/>
              </a:rPr>
              <a:t>pools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DAC983-C035-DF03-A5C3-1FF772B6716F}"/>
              </a:ext>
            </a:extLst>
          </p:cNvPr>
          <p:cNvSpPr txBox="1"/>
          <p:nvPr/>
        </p:nvSpPr>
        <p:spPr>
          <a:xfrm>
            <a:off x="12823542" y="4812829"/>
            <a:ext cx="313817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417195" indent="-635" algn="ctr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D7218"/>
                </a:solidFill>
                <a:latin typeface="Verdana"/>
                <a:cs typeface="Verdana"/>
              </a:rPr>
              <a:t>Small </a:t>
            </a:r>
            <a:r>
              <a:rPr sz="4000" spc="-140" dirty="0">
                <a:solidFill>
                  <a:srgbClr val="ED7218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4000" spc="-20" dirty="0">
                <a:solidFill>
                  <a:srgbClr val="67788A"/>
                </a:solidFill>
                <a:latin typeface="Verdana"/>
                <a:cs typeface="Verdana"/>
              </a:rPr>
              <a:t>over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sz="4000" spc="-175" dirty="0">
                <a:solidFill>
                  <a:srgbClr val="00629A"/>
                </a:solidFill>
                <a:latin typeface="Verdana"/>
                <a:cs typeface="Verdana"/>
              </a:rPr>
              <a:t>big</a:t>
            </a:r>
            <a:r>
              <a:rPr sz="4000" spc="-505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spc="-110" dirty="0">
                <a:solidFill>
                  <a:srgbClr val="00629A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D51E85-B9F3-0C0D-435D-8515A2943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5" dirty="0"/>
              <a:t> </a:t>
            </a:r>
            <a:r>
              <a:rPr spc="-200" dirty="0"/>
              <a:t>design</a:t>
            </a:r>
            <a:r>
              <a:rPr spc="-630" dirty="0"/>
              <a:t> </a:t>
            </a:r>
            <a:r>
              <a:rPr spc="-110" dirty="0"/>
              <a:t>decisions</a:t>
            </a:r>
            <a:r>
              <a:rPr spc="-625" dirty="0"/>
              <a:t> </a:t>
            </a:r>
            <a:r>
              <a:rPr spc="-110" dirty="0"/>
              <a:t>did</a:t>
            </a:r>
            <a:r>
              <a:rPr spc="-625" dirty="0"/>
              <a:t> </a:t>
            </a:r>
            <a:r>
              <a:rPr spc="-155" dirty="0"/>
              <a:t>Twine</a:t>
            </a:r>
            <a:r>
              <a:rPr spc="-630" dirty="0"/>
              <a:t> </a:t>
            </a:r>
            <a:r>
              <a:rPr spc="-300" dirty="0"/>
              <a:t>make</a:t>
            </a:r>
            <a:r>
              <a:rPr spc="-630" dirty="0"/>
              <a:t> </a:t>
            </a:r>
            <a:r>
              <a:rPr spc="-55" dirty="0"/>
              <a:t>differently?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1437B24-3CF0-0D66-C3D5-91F3A94A77A9}"/>
              </a:ext>
            </a:extLst>
          </p:cNvPr>
          <p:cNvSpPr txBox="1"/>
          <p:nvPr/>
        </p:nvSpPr>
        <p:spPr>
          <a:xfrm>
            <a:off x="12494714" y="2716417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00629A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00629A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00629A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4426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8</a:t>
            </a:fld>
            <a:endParaRPr spc="10" dirty="0">
              <a:solidFill>
                <a:srgbClr val="E1E4E4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00629A"/>
                </a:solidFill>
              </a:rPr>
              <a:t>Decision</a:t>
            </a:r>
            <a:r>
              <a:rPr spc="-434" dirty="0">
                <a:solidFill>
                  <a:srgbClr val="00629A"/>
                </a:solidFill>
              </a:rPr>
              <a:t> </a:t>
            </a:r>
            <a:r>
              <a:rPr spc="-894" dirty="0">
                <a:solidFill>
                  <a:srgbClr val="00629A"/>
                </a:solidFill>
              </a:rPr>
              <a:t>1</a:t>
            </a:r>
          </a:p>
          <a:p>
            <a:pPr marL="459740" marR="450850" indent="1905" algn="ctr">
              <a:lnSpc>
                <a:spcPct val="100000"/>
              </a:lnSpc>
              <a:spcBef>
                <a:spcPts val="4950"/>
              </a:spcBef>
            </a:pPr>
            <a:r>
              <a:rPr sz="4000" b="0" spc="-10" dirty="0">
                <a:solidFill>
                  <a:srgbClr val="ED7218"/>
                </a:solidFill>
                <a:latin typeface="Verdana"/>
                <a:cs typeface="Verdana"/>
              </a:rPr>
              <a:t>Dynamic machine </a:t>
            </a:r>
            <a:r>
              <a:rPr sz="4000" b="0" spc="-110" dirty="0">
                <a:solidFill>
                  <a:srgbClr val="ED7218"/>
                </a:solidFill>
                <a:latin typeface="Verdana"/>
                <a:cs typeface="Verdana"/>
              </a:rPr>
              <a:t>partitioning</a:t>
            </a:r>
            <a:endParaRPr sz="4000">
              <a:latin typeface="Verdana"/>
              <a:cs typeface="Verdana"/>
            </a:endParaRPr>
          </a:p>
          <a:p>
            <a:pPr marL="163830" marR="152400" indent="1163955">
              <a:lnSpc>
                <a:spcPct val="162500"/>
              </a:lnSpc>
            </a:pPr>
            <a:r>
              <a:rPr sz="4000" b="0" spc="-20" dirty="0">
                <a:solidFill>
                  <a:srgbClr val="67788A"/>
                </a:solidFill>
                <a:latin typeface="Verdana"/>
                <a:cs typeface="Verdana"/>
              </a:rPr>
              <a:t>over </a:t>
            </a:r>
            <a:r>
              <a:rPr sz="4000" b="0" spc="-45" dirty="0">
                <a:solidFill>
                  <a:srgbClr val="00629A"/>
                </a:solidFill>
                <a:latin typeface="Verdana"/>
                <a:cs typeface="Verdana"/>
              </a:rPr>
              <a:t>static</a:t>
            </a:r>
            <a:r>
              <a:rPr sz="4000" b="0" spc="-480" dirty="0">
                <a:solidFill>
                  <a:srgbClr val="00629A"/>
                </a:solidFill>
                <a:latin typeface="Verdana"/>
                <a:cs typeface="Verdana"/>
              </a:rPr>
              <a:t> </a:t>
            </a:r>
            <a:r>
              <a:rPr sz="4000" b="0" spc="-75" dirty="0">
                <a:solidFill>
                  <a:srgbClr val="00629A"/>
                </a:solidFill>
                <a:latin typeface="Verdana"/>
                <a:cs typeface="Verdana"/>
              </a:rPr>
              <a:t>clusters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5549" y="2716417"/>
            <a:ext cx="3796665" cy="537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E1E4E4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E1E4E4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E1E4E4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  <a:p>
            <a:pPr marL="144145" marR="136525" algn="ctr">
              <a:lnSpc>
                <a:spcPct val="100000"/>
              </a:lnSpc>
              <a:spcBef>
                <a:spcPts val="4950"/>
              </a:spcBef>
            </a:pPr>
            <a:r>
              <a:rPr sz="4000" spc="-80" dirty="0">
                <a:solidFill>
                  <a:srgbClr val="E1E4E4"/>
                </a:solidFill>
                <a:latin typeface="Verdana"/>
                <a:cs typeface="Verdana"/>
              </a:rPr>
              <a:t>Customization </a:t>
            </a:r>
            <a:r>
              <a:rPr sz="4000" spc="-155" dirty="0">
                <a:solidFill>
                  <a:srgbClr val="E1E4E4"/>
                </a:solidFill>
                <a:latin typeface="Verdana"/>
                <a:cs typeface="Verdana"/>
              </a:rPr>
              <a:t>in</a:t>
            </a:r>
            <a:r>
              <a:rPr sz="4000" spc="-520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E1E4E4"/>
                </a:solidFill>
                <a:latin typeface="Verdana"/>
                <a:cs typeface="Verdana"/>
              </a:rPr>
              <a:t>shared </a:t>
            </a:r>
            <a:r>
              <a:rPr sz="4000" spc="-35" dirty="0">
                <a:solidFill>
                  <a:srgbClr val="E1E4E4"/>
                </a:solidFill>
                <a:latin typeface="Verdana"/>
                <a:cs typeface="Verdana"/>
              </a:rPr>
              <a:t>infrastructure</a:t>
            </a:r>
            <a:endParaRPr sz="4000">
              <a:latin typeface="Verdana"/>
              <a:cs typeface="Verdana"/>
            </a:endParaRPr>
          </a:p>
          <a:p>
            <a:pPr marL="351790" marR="340995" indent="1026160">
              <a:lnSpc>
                <a:spcPct val="162500"/>
              </a:lnSpc>
            </a:pPr>
            <a:r>
              <a:rPr sz="4000" spc="-20" dirty="0">
                <a:solidFill>
                  <a:srgbClr val="E1E4E4"/>
                </a:solidFill>
                <a:latin typeface="Verdana"/>
                <a:cs typeface="Verdana"/>
              </a:rPr>
              <a:t>over </a:t>
            </a:r>
            <a:r>
              <a:rPr sz="4000" spc="-135" dirty="0">
                <a:solidFill>
                  <a:srgbClr val="E1E4E4"/>
                </a:solidFill>
                <a:latin typeface="Verdana"/>
                <a:cs typeface="Verdana"/>
              </a:rPr>
              <a:t>private</a:t>
            </a:r>
            <a:r>
              <a:rPr sz="4000" spc="-490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45" dirty="0">
                <a:solidFill>
                  <a:srgbClr val="E1E4E4"/>
                </a:solidFill>
                <a:latin typeface="Verdana"/>
                <a:cs typeface="Verdana"/>
              </a:rPr>
              <a:t>pools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3542" y="4812829"/>
            <a:ext cx="313817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417195" indent="-635" algn="ctr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E1E4E4"/>
                </a:solidFill>
                <a:latin typeface="Verdana"/>
                <a:cs typeface="Verdana"/>
              </a:rPr>
              <a:t>Small </a:t>
            </a:r>
            <a:r>
              <a:rPr sz="4000" spc="-140" dirty="0">
                <a:solidFill>
                  <a:srgbClr val="E1E4E4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4000" spc="-20" dirty="0">
                <a:solidFill>
                  <a:srgbClr val="E1E4E4"/>
                </a:solidFill>
                <a:latin typeface="Verdana"/>
                <a:cs typeface="Verdana"/>
              </a:rPr>
              <a:t>over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sz="4000" spc="-175" dirty="0">
                <a:solidFill>
                  <a:srgbClr val="E1E4E4"/>
                </a:solidFill>
                <a:latin typeface="Verdana"/>
                <a:cs typeface="Verdana"/>
              </a:rPr>
              <a:t>big</a:t>
            </a:r>
            <a:r>
              <a:rPr sz="4000" spc="-505" dirty="0">
                <a:solidFill>
                  <a:srgbClr val="E1E4E4"/>
                </a:solidFill>
                <a:latin typeface="Verdana"/>
                <a:cs typeface="Verdana"/>
              </a:rPr>
              <a:t> </a:t>
            </a:r>
            <a:r>
              <a:rPr sz="4000" spc="-110" dirty="0">
                <a:solidFill>
                  <a:srgbClr val="E1E4E4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25" dirty="0"/>
              <a:t> </a:t>
            </a:r>
            <a:r>
              <a:rPr spc="-200" dirty="0"/>
              <a:t>design</a:t>
            </a:r>
            <a:r>
              <a:rPr spc="-630" dirty="0"/>
              <a:t> </a:t>
            </a:r>
            <a:r>
              <a:rPr spc="-110" dirty="0"/>
              <a:t>decisions</a:t>
            </a:r>
            <a:r>
              <a:rPr spc="-625" dirty="0"/>
              <a:t> </a:t>
            </a:r>
            <a:r>
              <a:rPr spc="-110" dirty="0"/>
              <a:t>did</a:t>
            </a:r>
            <a:r>
              <a:rPr spc="-625" dirty="0"/>
              <a:t> </a:t>
            </a:r>
            <a:r>
              <a:rPr spc="-155" dirty="0"/>
              <a:t>Twine</a:t>
            </a:r>
            <a:r>
              <a:rPr spc="-630" dirty="0"/>
              <a:t> </a:t>
            </a:r>
            <a:r>
              <a:rPr spc="-300" dirty="0"/>
              <a:t>make</a:t>
            </a:r>
            <a:r>
              <a:rPr spc="-630" dirty="0"/>
              <a:t> </a:t>
            </a:r>
            <a:r>
              <a:rPr spc="-55" dirty="0"/>
              <a:t>differently?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94714" y="2716417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40" dirty="0">
                <a:solidFill>
                  <a:srgbClr val="E1E4E4"/>
                </a:solidFill>
                <a:latin typeface="Tahoma"/>
                <a:cs typeface="Tahoma"/>
              </a:rPr>
              <a:t>Decision</a:t>
            </a:r>
            <a:r>
              <a:rPr sz="6000" b="1" spc="-434" dirty="0">
                <a:solidFill>
                  <a:srgbClr val="E1E4E4"/>
                </a:solidFill>
                <a:latin typeface="Tahoma"/>
                <a:cs typeface="Tahoma"/>
              </a:rPr>
              <a:t> </a:t>
            </a:r>
            <a:r>
              <a:rPr sz="6000" b="1" spc="-50" dirty="0">
                <a:solidFill>
                  <a:srgbClr val="E1E4E4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32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What</a:t>
            </a:r>
            <a:r>
              <a:rPr spc="-640" dirty="0"/>
              <a:t> </a:t>
            </a:r>
            <a:r>
              <a:rPr spc="-10" dirty="0"/>
              <a:t>if</a:t>
            </a:r>
            <a:r>
              <a:rPr spc="-645" dirty="0"/>
              <a:t> </a:t>
            </a:r>
            <a:r>
              <a:rPr spc="-125" dirty="0"/>
              <a:t>we</a:t>
            </a:r>
            <a:r>
              <a:rPr spc="-645" dirty="0"/>
              <a:t> </a:t>
            </a:r>
            <a:r>
              <a:rPr spc="-155" dirty="0"/>
              <a:t>used</a:t>
            </a:r>
            <a:r>
              <a:rPr spc="-640" dirty="0"/>
              <a:t> </a:t>
            </a:r>
            <a:r>
              <a:rPr spc="-120" dirty="0"/>
              <a:t>Kubernetes?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70681" y="2543538"/>
            <a:ext cx="14974569" cy="6108700"/>
            <a:chOff x="1770681" y="2543538"/>
            <a:chExt cx="14974569" cy="610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681" y="2543538"/>
              <a:ext cx="14974560" cy="61083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66674" y="7098625"/>
              <a:ext cx="2165985" cy="527050"/>
            </a:xfrm>
            <a:custGeom>
              <a:avLst/>
              <a:gdLst/>
              <a:ahLst/>
              <a:cxnLst/>
              <a:rect l="l" t="t" r="r" b="b"/>
              <a:pathLst>
                <a:path w="2165984" h="527050">
                  <a:moveTo>
                    <a:pt x="0" y="0"/>
                  </a:moveTo>
                  <a:lnTo>
                    <a:pt x="2165699" y="0"/>
                  </a:lnTo>
                  <a:lnTo>
                    <a:pt x="2165699" y="526499"/>
                  </a:lnTo>
                  <a:lnTo>
                    <a:pt x="0" y="526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0" dirty="0">
                <a:solidFill>
                  <a:srgbClr val="E1E4E4"/>
                </a:solidFill>
              </a:rPr>
              <a:t>9</a:t>
            </a:fld>
            <a:endParaRPr spc="10" dirty="0">
              <a:solidFill>
                <a:srgbClr val="E1E4E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7788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1298</Words>
  <Application>Microsoft Office PowerPoint</Application>
  <PresentationFormat>自定义</PresentationFormat>
  <Paragraphs>367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Microsoft Sans Serif</vt:lpstr>
      <vt:lpstr>Tahoma</vt:lpstr>
      <vt:lpstr>Verdana</vt:lpstr>
      <vt:lpstr>Office Theme</vt:lpstr>
      <vt:lpstr>Twine: A Unified Cluster Management System for Shared Infrastructure</vt:lpstr>
      <vt:lpstr>PowerPoint 演示文稿</vt:lpstr>
      <vt:lpstr>Data center geographic regions</vt:lpstr>
      <vt:lpstr>Cache</vt:lpstr>
      <vt:lpstr>Cluster management systems</vt:lpstr>
      <vt:lpstr>What system design problems we have now?</vt:lpstr>
      <vt:lpstr>What design decisions did Twine make differently?</vt:lpstr>
      <vt:lpstr>What design decisions did Twine make differently?</vt:lpstr>
      <vt:lpstr>What if we used Kubernetes?</vt:lpstr>
      <vt:lpstr>What if we used Kubernetes?</vt:lpstr>
      <vt:lpstr>What if we used Kubernetes?</vt:lpstr>
      <vt:lpstr>What if we used Kubernetes?</vt:lpstr>
      <vt:lpstr>Intuition: Make machine assignment dynamic.</vt:lpstr>
      <vt:lpstr>How does Twine avoid stranded capacity?</vt:lpstr>
      <vt:lpstr>How does Twine avoid stranded capacity?</vt:lpstr>
      <vt:lpstr>How does Twine avoid stranded capacity?</vt:lpstr>
      <vt:lpstr>How does Twine avoid stranded capacity?</vt:lpstr>
      <vt:lpstr>How does Twine perform wide optimization?</vt:lpstr>
      <vt:lpstr>How does Twine perform wide optimization?</vt:lpstr>
      <vt:lpstr>How does Twine perform wide optimization for an entire geographic region?</vt:lpstr>
      <vt:lpstr>How does Twine perform fleet-wide optimization for an entire geographic region?</vt:lpstr>
      <vt:lpstr>How well does the Twine scheduler scale?</vt:lpstr>
      <vt:lpstr>How do we mitigate risks with 1M machines per deployment?</vt:lpstr>
      <vt:lpstr>What design decisions did Twine make differently?</vt:lpstr>
      <vt:lpstr>Private pools or shared infrastructure?</vt:lpstr>
      <vt:lpstr>Private pools or shared infrastructure?</vt:lpstr>
      <vt:lpstr>Private pools or shared infrastructure?</vt:lpstr>
      <vt:lpstr>What are the challenges with supporting shared infrastructure?</vt:lpstr>
      <vt:lpstr>What is host customization?</vt:lpstr>
      <vt:lpstr>Intuition: Dynamically reconfigure machines as needed by workloads.</vt:lpstr>
      <vt:lpstr>Challenge: Performance wins through host customization</vt:lpstr>
      <vt:lpstr>Challenge: Performance wins through host customization</vt:lpstr>
      <vt:lpstr>What is the overhead for host profile switches?</vt:lpstr>
      <vt:lpstr>What drives host profile changes?</vt:lpstr>
      <vt:lpstr>Shared infrastructure makes machines fungible and improves efficiency!</vt:lpstr>
      <vt:lpstr>What are the challenges with supporting ubiquitous shared infrastructure?</vt:lpstr>
      <vt:lpstr>Challenge: Tasks are not homogenous</vt:lpstr>
      <vt:lpstr>Challenge: Tasks are not homogenous</vt:lpstr>
      <vt:lpstr>Challenge: Tasks are not homogenous</vt:lpstr>
      <vt:lpstr>Intuition: Collaborate with applications to handle lifecycle events.</vt:lpstr>
      <vt:lpstr>How does Twine collaborate with applications?</vt:lpstr>
      <vt:lpstr>How does Twine collaborate with applications?</vt:lpstr>
      <vt:lpstr>How does Twine collaborate with applications?</vt:lpstr>
      <vt:lpstr>How does Twine collaborate with applications?</vt:lpstr>
      <vt:lpstr>How does Twine collaborate with applications?</vt:lpstr>
      <vt:lpstr>What are the challenges with supporting ubiquitous shared infrastructure?</vt:lpstr>
      <vt:lpstr>What is our shared infrastructure adoption?</vt:lpstr>
      <vt:lpstr>PowerPoint 演示文稿</vt:lpstr>
      <vt:lpstr>What design decisions did Twine make differently?</vt:lpstr>
      <vt:lpstr>Big machines or small machines?</vt:lpstr>
      <vt:lpstr>Why use small machines?</vt:lpstr>
      <vt:lpstr>How much do we save by using small machines?</vt:lpstr>
      <vt:lpstr>18% power savings wide. 17% savings in total cost of ownership.</vt:lpstr>
      <vt:lpstr>What lessons did we learn using small machines?</vt:lpstr>
      <vt:lpstr>Conclusion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缘非我有 此</cp:lastModifiedBy>
  <cp:revision>4</cp:revision>
  <dcterms:created xsi:type="dcterms:W3CDTF">2025-12-09T11:07:22Z</dcterms:created>
  <dcterms:modified xsi:type="dcterms:W3CDTF">2025-12-09T23:37:39Z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2025-12-09T00:00:00Z</vt:filetime>
  </property>
</Properties>
</file>